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774" r:id="rId216"/>
    <p:sldId id="778" r:id="rId217"/>
    <p:sldId id="779" r:id="rId218"/>
    <p:sldId id="780" r:id="rId219"/>
    <p:sldId id="781" r:id="rId220"/>
    <p:sldId id="782" r:id="rId221"/>
    <p:sldId id="783" r:id="rId222"/>
    <p:sldId id="784" r:id="rId223"/>
    <p:sldId id="785" r:id="rId224"/>
    <p:sldId id="786" r:id="rId225"/>
    <p:sldId id="787" r:id="rId226"/>
    <p:sldId id="788" r:id="rId227"/>
    <p:sldId id="789" r:id="rId228"/>
    <p:sldId id="790" r:id="rId229"/>
    <p:sldId id="791" r:id="rId230"/>
    <p:sldId id="792" r:id="rId231"/>
    <p:sldId id="793" r:id="rId232"/>
    <p:sldId id="794" r:id="rId233"/>
    <p:sldId id="795" r:id="rId234"/>
    <p:sldId id="796" r:id="rId235"/>
    <p:sldId id="797" r:id="rId236"/>
    <p:sldId id="798" r:id="rId237"/>
    <p:sldId id="799" r:id="rId238"/>
    <p:sldId id="800" r:id="rId239"/>
    <p:sldId id="801" r:id="rId240"/>
    <p:sldId id="802" r:id="rId241"/>
    <p:sldId id="803" r:id="rId242"/>
    <p:sldId id="804" r:id="rId243"/>
    <p:sldId id="805" r:id="rId244"/>
    <p:sldId id="806" r:id="rId245"/>
    <p:sldId id="807" r:id="rId246"/>
    <p:sldId id="808" r:id="rId247"/>
    <p:sldId id="809" r:id="rId248"/>
    <p:sldId id="810" r:id="rId249"/>
    <p:sldId id="811" r:id="rId250"/>
    <p:sldId id="812" r:id="rId251"/>
    <p:sldId id="813" r:id="rId252"/>
    <p:sldId id="814" r:id="rId253"/>
    <p:sldId id="815" r:id="rId254"/>
    <p:sldId id="816" r:id="rId255"/>
    <p:sldId id="817" r:id="rId256"/>
    <p:sldId id="819" r:id="rId257"/>
    <p:sldId id="820" r:id="rId258"/>
    <p:sldId id="821" r:id="rId259"/>
    <p:sldId id="822" r:id="rId260"/>
    <p:sldId id="823" r:id="rId261"/>
    <p:sldId id="824" r:id="rId262"/>
    <p:sldId id="825" r:id="rId263"/>
    <p:sldId id="826" r:id="rId264"/>
    <p:sldId id="827" r:id="rId265"/>
    <p:sldId id="828" r:id="rId266"/>
    <p:sldId id="829" r:id="rId267"/>
    <p:sldId id="830" r:id="rId268"/>
    <p:sldId id="831" r:id="rId269"/>
    <p:sldId id="832" r:id="rId270"/>
    <p:sldId id="833" r:id="rId271"/>
    <p:sldId id="834" r:id="rId272"/>
    <p:sldId id="678" r:id="rId273"/>
    <p:sldId id="680" r:id="rId274"/>
    <p:sldId id="681" r:id="rId275"/>
    <p:sldId id="682" r:id="rId276"/>
    <p:sldId id="683" r:id="rId277"/>
    <p:sldId id="684" r:id="rId278"/>
    <p:sldId id="685" r:id="rId279"/>
    <p:sldId id="686" r:id="rId280"/>
    <p:sldId id="687" r:id="rId281"/>
    <p:sldId id="688" r:id="rId282"/>
    <p:sldId id="689" r:id="rId283"/>
    <p:sldId id="691" r:id="rId284"/>
    <p:sldId id="692" r:id="rId285"/>
    <p:sldId id="690" r:id="rId286"/>
    <p:sldId id="693" r:id="rId287"/>
    <p:sldId id="695" r:id="rId288"/>
    <p:sldId id="694" r:id="rId289"/>
    <p:sldId id="696" r:id="rId290"/>
    <p:sldId id="697" r:id="rId291"/>
    <p:sldId id="698" r:id="rId292"/>
    <p:sldId id="699" r:id="rId293"/>
    <p:sldId id="700" r:id="rId294"/>
    <p:sldId id="701" r:id="rId295"/>
    <p:sldId id="702" r:id="rId296"/>
    <p:sldId id="703" r:id="rId297"/>
    <p:sldId id="704" r:id="rId298"/>
    <p:sldId id="705" r:id="rId299"/>
    <p:sldId id="706" r:id="rId300"/>
    <p:sldId id="707" r:id="rId301"/>
    <p:sldId id="708" r:id="rId302"/>
    <p:sldId id="709" r:id="rId303"/>
    <p:sldId id="711" r:id="rId304"/>
    <p:sldId id="712" r:id="rId305"/>
    <p:sldId id="710" r:id="rId306"/>
    <p:sldId id="713" r:id="rId307"/>
    <p:sldId id="714" r:id="rId308"/>
    <p:sldId id="715" r:id="rId309"/>
    <p:sldId id="716" r:id="rId310"/>
    <p:sldId id="717" r:id="rId311"/>
    <p:sldId id="718" r:id="rId312"/>
    <p:sldId id="719" r:id="rId313"/>
    <p:sldId id="720" r:id="rId314"/>
    <p:sldId id="721" r:id="rId315"/>
    <p:sldId id="722" r:id="rId316"/>
    <p:sldId id="723" r:id="rId317"/>
    <p:sldId id="724" r:id="rId318"/>
    <p:sldId id="679" r:id="rId319"/>
    <p:sldId id="726" r:id="rId320"/>
    <p:sldId id="727" r:id="rId321"/>
    <p:sldId id="728" r:id="rId322"/>
    <p:sldId id="729" r:id="rId323"/>
    <p:sldId id="730" r:id="rId324"/>
    <p:sldId id="731" r:id="rId325"/>
    <p:sldId id="733" r:id="rId326"/>
    <p:sldId id="732" r:id="rId327"/>
    <p:sldId id="734" r:id="rId328"/>
    <p:sldId id="735" r:id="rId329"/>
    <p:sldId id="736" r:id="rId330"/>
    <p:sldId id="737" r:id="rId331"/>
    <p:sldId id="775" r:id="rId332"/>
    <p:sldId id="738" r:id="rId333"/>
    <p:sldId id="739" r:id="rId334"/>
    <p:sldId id="740" r:id="rId335"/>
    <p:sldId id="741" r:id="rId336"/>
    <p:sldId id="744" r:id="rId337"/>
    <p:sldId id="742" r:id="rId338"/>
    <p:sldId id="743" r:id="rId339"/>
    <p:sldId id="745" r:id="rId340"/>
    <p:sldId id="746" r:id="rId341"/>
    <p:sldId id="747" r:id="rId342"/>
    <p:sldId id="748" r:id="rId343"/>
    <p:sldId id="749" r:id="rId344"/>
    <p:sldId id="750" r:id="rId345"/>
    <p:sldId id="751" r:id="rId346"/>
    <p:sldId id="752" r:id="rId347"/>
    <p:sldId id="753" r:id="rId348"/>
    <p:sldId id="754" r:id="rId349"/>
    <p:sldId id="755" r:id="rId350"/>
    <p:sldId id="756" r:id="rId351"/>
    <p:sldId id="757" r:id="rId352"/>
    <p:sldId id="758" r:id="rId353"/>
    <p:sldId id="759" r:id="rId354"/>
    <p:sldId id="760" r:id="rId355"/>
    <p:sldId id="761" r:id="rId356"/>
    <p:sldId id="776" r:id="rId357"/>
    <p:sldId id="777" r:id="rId358"/>
    <p:sldId id="762" r:id="rId359"/>
    <p:sldId id="763" r:id="rId360"/>
    <p:sldId id="764" r:id="rId361"/>
    <p:sldId id="765" r:id="rId362"/>
    <p:sldId id="766" r:id="rId363"/>
    <p:sldId id="767" r:id="rId364"/>
    <p:sldId id="768" r:id="rId365"/>
    <p:sldId id="769" r:id="rId366"/>
    <p:sldId id="770" r:id="rId367"/>
    <p:sldId id="771" r:id="rId368"/>
    <p:sldId id="772" r:id="rId369"/>
    <p:sldId id="773" r:id="rId370"/>
    <p:sldId id="725" r:id="rId371"/>
    <p:sldId id="836" r:id="rId372"/>
    <p:sldId id="842" r:id="rId373"/>
    <p:sldId id="843" r:id="rId374"/>
    <p:sldId id="837" r:id="rId375"/>
    <p:sldId id="844" r:id="rId376"/>
    <p:sldId id="845" r:id="rId377"/>
    <p:sldId id="846" r:id="rId378"/>
    <p:sldId id="847" r:id="rId379"/>
    <p:sldId id="848" r:id="rId380"/>
    <p:sldId id="849" r:id="rId381"/>
    <p:sldId id="850" r:id="rId382"/>
    <p:sldId id="851" r:id="rId383"/>
    <p:sldId id="852" r:id="rId384"/>
    <p:sldId id="838" r:id="rId385"/>
    <p:sldId id="853" r:id="rId386"/>
    <p:sldId id="854" r:id="rId387"/>
    <p:sldId id="855" r:id="rId388"/>
    <p:sldId id="856" r:id="rId389"/>
    <p:sldId id="857" r:id="rId390"/>
    <p:sldId id="858" r:id="rId391"/>
    <p:sldId id="860" r:id="rId392"/>
    <p:sldId id="859" r:id="rId393"/>
    <p:sldId id="861" r:id="rId394"/>
    <p:sldId id="839" r:id="rId395"/>
    <p:sldId id="862" r:id="rId396"/>
    <p:sldId id="863" r:id="rId397"/>
    <p:sldId id="864" r:id="rId398"/>
    <p:sldId id="865" r:id="rId399"/>
    <p:sldId id="866" r:id="rId400"/>
    <p:sldId id="867" r:id="rId401"/>
    <p:sldId id="840" r:id="rId402"/>
    <p:sldId id="868" r:id="rId403"/>
    <p:sldId id="869" r:id="rId404"/>
    <p:sldId id="870" r:id="rId405"/>
    <p:sldId id="871" r:id="rId406"/>
    <p:sldId id="872" r:id="rId407"/>
    <p:sldId id="841" r:id="rId408"/>
    <p:sldId id="873" r:id="rId409"/>
    <p:sldId id="874" r:id="rId410"/>
    <p:sldId id="875" r:id="rId411"/>
    <p:sldId id="835" r:id="rId412"/>
    <p:sldId id="877" r:id="rId413"/>
    <p:sldId id="881" r:id="rId414"/>
    <p:sldId id="882" r:id="rId415"/>
    <p:sldId id="883" r:id="rId416"/>
    <p:sldId id="884" r:id="rId417"/>
    <p:sldId id="885" r:id="rId418"/>
    <p:sldId id="886" r:id="rId419"/>
    <p:sldId id="878" r:id="rId420"/>
    <p:sldId id="887" r:id="rId421"/>
    <p:sldId id="888" r:id="rId422"/>
    <p:sldId id="889" r:id="rId423"/>
    <p:sldId id="890" r:id="rId424"/>
    <p:sldId id="892" r:id="rId425"/>
    <p:sldId id="891" r:id="rId426"/>
    <p:sldId id="893" r:id="rId427"/>
    <p:sldId id="894" r:id="rId428"/>
    <p:sldId id="895" r:id="rId429"/>
    <p:sldId id="896" r:id="rId430"/>
    <p:sldId id="897" r:id="rId431"/>
    <p:sldId id="879" r:id="rId432"/>
    <p:sldId id="898" r:id="rId433"/>
    <p:sldId id="899" r:id="rId434"/>
    <p:sldId id="900" r:id="rId435"/>
    <p:sldId id="901" r:id="rId436"/>
    <p:sldId id="902" r:id="rId437"/>
    <p:sldId id="903" r:id="rId438"/>
    <p:sldId id="904" r:id="rId439"/>
    <p:sldId id="905" r:id="rId440"/>
    <p:sldId id="906" r:id="rId441"/>
    <p:sldId id="880" r:id="rId442"/>
    <p:sldId id="907" r:id="rId443"/>
    <p:sldId id="908" r:id="rId444"/>
    <p:sldId id="876" r:id="rId44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 varScale="1">
        <p:scale>
          <a:sx n="46" d="100"/>
          <a:sy n="46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commentAuthors" Target="commentAuthors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viewProps" Target="viewProps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tableStyles" Target="tableStyles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presProps" Target="presProps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theme" Target="theme/theme1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gi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jpeg"/><Relationship Id="rId4" Type="http://schemas.openxmlformats.org/officeDocument/2006/relationships/image" Target="../media/image283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e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gif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gif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gif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gi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gif"/><Relationship Id="rId2" Type="http://schemas.openxmlformats.org/officeDocument/2006/relationships/image" Target="../media/image447.gif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5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jpe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7" Type="http://schemas.openxmlformats.org/officeDocument/2006/relationships/image" Target="../media/image537.png"/><Relationship Id="rId2" Type="http://schemas.openxmlformats.org/officeDocument/2006/relationships/image" Target="../media/image5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4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537.png"/><Relationship Id="rId7" Type="http://schemas.openxmlformats.org/officeDocument/2006/relationships/image" Target="../media/image541.png"/><Relationship Id="rId2" Type="http://schemas.openxmlformats.org/officeDocument/2006/relationships/image" Target="../media/image5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2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5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DISEÑO DE SISTEMAS </a:t>
            </a:r>
            <a:r>
              <a:rPr lang="en-US" sz="6600" dirty="0" smtClean="0"/>
              <a:t>DIGITALES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binarios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</a:t>
            </a:r>
            <a:r>
              <a:rPr lang="en-US" b="1" dirty="0" err="1" smtClean="0"/>
              <a:t>positivo</a:t>
            </a:r>
            <a:r>
              <a:rPr lang="en-US" b="1" dirty="0" smtClean="0"/>
              <a:t>:</a:t>
            </a:r>
            <a:r>
              <a:rPr lang="en-US" dirty="0" smtClean="0"/>
              <a:t> 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o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206645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</a:t>
            </a:r>
            <a:r>
              <a:rPr lang="es-PA" smtClean="0"/>
              <a:t>para 4 </a:t>
            </a:r>
            <a:r>
              <a:rPr lang="es-PA" dirty="0" smtClean="0"/>
              <a:t>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Número binario con Signo</a:t>
            </a:r>
            <a:r>
              <a:rPr lang="es-PA" dirty="0" smtClean="0"/>
              <a:t>: Un número binario de longitud fija cuyo signo es representado por un bit, usualmente el más significativo, y cuya magnitud es representada por los otros bits.</a:t>
            </a:r>
            <a:endParaRPr lang="es-PA" dirty="0"/>
          </a:p>
          <a:p>
            <a:r>
              <a:rPr lang="es-PA" b="1" dirty="0" smtClean="0"/>
              <a:t>Número binario sin signo</a:t>
            </a:r>
            <a:r>
              <a:rPr lang="es-PA" dirty="0" smtClean="0"/>
              <a:t>: Un número binario cuyo signo no esta especificado por el bit de signo.  Un signo como positivo es asumido hasta que se diga lo contrario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204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Operando</a:t>
            </a:r>
            <a:r>
              <a:rPr lang="es-PA" dirty="0" smtClean="0"/>
              <a:t>: Un número en el cual cuya función aritmética opera (x + y = z).</a:t>
            </a:r>
          </a:p>
          <a:p>
            <a:r>
              <a:rPr lang="es-PA" b="1" dirty="0" smtClean="0"/>
              <a:t>“</a:t>
            </a:r>
            <a:r>
              <a:rPr lang="es-PA" b="1" dirty="0" err="1" smtClean="0"/>
              <a:t>Augend</a:t>
            </a:r>
            <a:r>
              <a:rPr lang="es-PA" b="1" dirty="0" smtClean="0"/>
              <a:t>”</a:t>
            </a:r>
            <a:r>
              <a:rPr lang="es-PA" dirty="0" smtClean="0"/>
              <a:t>: El número de la suma cuyo valor se añadirá</a:t>
            </a:r>
          </a:p>
          <a:p>
            <a:r>
              <a:rPr lang="es-PA" b="1" dirty="0" err="1" smtClean="0"/>
              <a:t>Adendo</a:t>
            </a:r>
            <a:r>
              <a:rPr lang="es-PA" b="1" dirty="0" smtClean="0"/>
              <a:t>:</a:t>
            </a:r>
            <a:r>
              <a:rPr lang="es-PA" dirty="0" smtClean="0"/>
              <a:t>  El número en la adición cuyo valor es añadido a otro</a:t>
            </a:r>
          </a:p>
          <a:p>
            <a:r>
              <a:rPr lang="es-PA" b="1" dirty="0" smtClean="0"/>
              <a:t>Suma:</a:t>
            </a:r>
            <a:r>
              <a:rPr lang="es-PA" dirty="0" smtClean="0"/>
              <a:t>  Resultado de la operación de adición</a:t>
            </a:r>
          </a:p>
          <a:p>
            <a:r>
              <a:rPr lang="es-PA" b="1" dirty="0" smtClean="0"/>
              <a:t>Llevando:</a:t>
            </a:r>
            <a:r>
              <a:rPr lang="es-PA" dirty="0" smtClean="0"/>
              <a:t>  Es el resultado de la operación del siguiente bit adicional que se da cuando el resultado es más largo que el expresado</a:t>
            </a:r>
          </a:p>
          <a:p>
            <a:r>
              <a:rPr lang="es-PA" b="1" dirty="0" smtClean="0"/>
              <a:t>Bit de Suma (adición a un bit): </a:t>
            </a:r>
            <a:r>
              <a:rPr lang="es-PA" dirty="0" smtClean="0"/>
              <a:t>El bit menos significativo de la suma de una adición bit a bit.</a:t>
            </a:r>
          </a:p>
          <a:p>
            <a:r>
              <a:rPr lang="es-PA" b="1" dirty="0" smtClean="0"/>
              <a:t>Bit de Llevando: </a:t>
            </a:r>
            <a:r>
              <a:rPr lang="es-PA" dirty="0" smtClean="0"/>
              <a:t> Un bit que mantiene el valor de 0 o 1 resultado de la suma de dos números binarios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84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–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una operación de suma binaria</a:t>
            </a:r>
          </a:p>
          <a:p>
            <a:pPr lvl="1"/>
            <a:r>
              <a:rPr lang="es-PA" dirty="0" smtClean="0"/>
              <a:t>Suma, Sumando, Llevando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89" y="2751158"/>
            <a:ext cx="6993452" cy="22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2800" dirty="0" smtClean="0"/>
              <a:t>Calcular la suma de </a:t>
            </a:r>
          </a:p>
          <a:p>
            <a:pPr lvl="1"/>
            <a:r>
              <a:rPr lang="es-PA" sz="2800" dirty="0" smtClean="0"/>
              <a:t>1 0 0 1 0							1 0 1 1 1</a:t>
            </a:r>
          </a:p>
          <a:p>
            <a:pPr lvl="1"/>
            <a:r>
              <a:rPr lang="es-PA" sz="2800" dirty="0" smtClean="0"/>
              <a:t>   1 0 1 0                              1 0 0 1 0</a:t>
            </a:r>
          </a:p>
          <a:p>
            <a:pPr lvl="1"/>
            <a:endParaRPr lang="es-PA" sz="2800" dirty="0" smtClean="0"/>
          </a:p>
          <a:p>
            <a:pPr lvl="1"/>
            <a:endParaRPr lang="es-PA" sz="2800" dirty="0"/>
          </a:p>
        </p:txBody>
      </p:sp>
    </p:spTree>
    <p:extLst>
      <p:ext uri="{BB962C8B-B14F-4D97-AF65-F5344CB8AC3E}">
        <p14:creationId xmlns:p14="http://schemas.microsoft.com/office/powerpoint/2010/main" val="7503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Calcular la suma de </a:t>
            </a:r>
          </a:p>
          <a:p>
            <a:pPr lvl="1"/>
            <a:endParaRPr lang="es-PA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3" y="1684751"/>
            <a:ext cx="3602425" cy="18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b="1" dirty="0" smtClean="0"/>
              <a:t>Diferencia:  </a:t>
            </a:r>
            <a:r>
              <a:rPr lang="es-PA" sz="3000" dirty="0" smtClean="0"/>
              <a:t>El resultado de una operación aritmética</a:t>
            </a:r>
          </a:p>
          <a:p>
            <a:r>
              <a:rPr lang="es-PA" sz="3000" b="1" dirty="0" smtClean="0"/>
              <a:t>Minuendo:  </a:t>
            </a:r>
            <a:r>
              <a:rPr lang="es-PA" sz="3000" dirty="0" smtClean="0"/>
              <a:t>El número en una operación de sustracción de la cual otro número es </a:t>
            </a:r>
            <a:r>
              <a:rPr lang="es-PA" sz="3000" dirty="0" err="1" smtClean="0"/>
              <a:t>sustraido</a:t>
            </a:r>
            <a:endParaRPr lang="es-PA" sz="3000" dirty="0" smtClean="0"/>
          </a:p>
          <a:p>
            <a:r>
              <a:rPr lang="es-PA" sz="3000" b="1" dirty="0" smtClean="0"/>
              <a:t>Sustraendo:  </a:t>
            </a:r>
            <a:r>
              <a:rPr lang="es-PA" sz="3000" dirty="0" smtClean="0"/>
              <a:t>El número en una operación de </a:t>
            </a:r>
            <a:r>
              <a:rPr lang="es-PA" sz="3000" dirty="0" err="1" smtClean="0"/>
              <a:t>sustracci´n</a:t>
            </a:r>
            <a:r>
              <a:rPr lang="es-PA" sz="3000" dirty="0" smtClean="0"/>
              <a:t> que es sustraído de otro número</a:t>
            </a:r>
          </a:p>
          <a:p>
            <a:r>
              <a:rPr lang="es-PA" sz="3000" b="1" dirty="0" smtClean="0"/>
              <a:t>Prestado: </a:t>
            </a:r>
            <a:r>
              <a:rPr lang="es-PA" sz="3000" dirty="0" smtClean="0"/>
              <a:t>Un dígito extraído hacia atrás de una posición más significativa en donde el dígito sustraendo es más largo que el minuendo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39214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69" y="2355868"/>
            <a:ext cx="5902015" cy="25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la solución a la resta de 1110 y 1001</a:t>
            </a:r>
          </a:p>
          <a:p>
            <a:endParaRPr lang="es-PA" sz="3000" dirty="0"/>
          </a:p>
          <a:p>
            <a:endParaRPr lang="es-PA" sz="3000" dirty="0" smtClean="0"/>
          </a:p>
          <a:p>
            <a:r>
              <a:rPr lang="es-PA" sz="3000" dirty="0" smtClean="0"/>
              <a:t>Realizar la sustracción de 10000 y 101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1350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el resultado de las siguientes sustracciones</a:t>
            </a:r>
          </a:p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81" y="2735301"/>
            <a:ext cx="294176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/>
              <a:t>Bit de Signo:</a:t>
            </a:r>
            <a:r>
              <a:rPr lang="es-PA" dirty="0"/>
              <a:t> Un bit usualmente le más significativo que indica en donde un número con signo binario es positivo o negativo</a:t>
            </a:r>
          </a:p>
          <a:p>
            <a:r>
              <a:rPr lang="es-PA" b="1" dirty="0"/>
              <a:t>Bits de Magnitud:</a:t>
            </a:r>
            <a:r>
              <a:rPr lang="es-PA" dirty="0"/>
              <a:t>  Los bits de un número binario que nos dicen que tan largo es el número</a:t>
            </a:r>
          </a:p>
          <a:p>
            <a:r>
              <a:rPr lang="es-PA" b="1" dirty="0"/>
              <a:t>Forma verdadera de Magnitud:</a:t>
            </a:r>
            <a:r>
              <a:rPr lang="es-PA" dirty="0"/>
              <a:t>  Una forma de número binario sin signo cuya magnitud es representado pro un número binario</a:t>
            </a:r>
          </a:p>
          <a:p>
            <a:r>
              <a:rPr lang="es-PA" b="1" dirty="0"/>
              <a:t>Complemento </a:t>
            </a:r>
            <a:r>
              <a:rPr lang="es-PA" b="1" dirty="0" smtClean="0"/>
              <a:t>A1:</a:t>
            </a:r>
            <a:r>
              <a:rPr lang="es-PA" dirty="0" smtClean="0"/>
              <a:t>  Una forma de notación binaria en la cual el número negativo es creado complementando todos los bits numéricos incluyendo el bit de signo.</a:t>
            </a:r>
            <a:endParaRPr lang="es-PA" dirty="0"/>
          </a:p>
          <a:p>
            <a:r>
              <a:rPr lang="es-PA" b="1" dirty="0"/>
              <a:t>Complemento A2</a:t>
            </a:r>
            <a:r>
              <a:rPr lang="es-PA" b="1" dirty="0" smtClean="0"/>
              <a:t>:</a:t>
            </a:r>
            <a:r>
              <a:rPr lang="es-PA" dirty="0" smtClean="0"/>
              <a:t>  Una forma de notación binaria en la cual el número negativo es creado añadiendo un 1 al complemento A1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819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Escribir los siguientes números en su magnitud verdadera</a:t>
            </a:r>
          </a:p>
          <a:p>
            <a:r>
              <a:rPr lang="es-PA" dirty="0" smtClean="0"/>
              <a:t>Considerar el bit de signo</a:t>
            </a:r>
          </a:p>
          <a:p>
            <a:pPr lvl="1"/>
            <a:r>
              <a:rPr lang="es-PA" dirty="0" smtClean="0"/>
              <a:t>25</a:t>
            </a:r>
          </a:p>
          <a:p>
            <a:pPr lvl="1"/>
            <a:r>
              <a:rPr lang="es-PA" dirty="0" smtClean="0"/>
              <a:t>-25</a:t>
            </a:r>
          </a:p>
          <a:p>
            <a:pPr lvl="1"/>
            <a:r>
              <a:rPr lang="es-PA" dirty="0" smtClean="0"/>
              <a:t>12</a:t>
            </a:r>
          </a:p>
          <a:p>
            <a:pPr lvl="1"/>
            <a:r>
              <a:rPr lang="es-PA" dirty="0" smtClean="0"/>
              <a:t>-12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204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Complemento A1:  Convertir los siguientes números de 8 bit en su complemento A1</a:t>
            </a:r>
          </a:p>
          <a:p>
            <a:r>
              <a:rPr lang="es-PA" dirty="0" smtClean="0"/>
              <a:t>NOTA:  Para complemento A1 el número negativo debe calcularse</a:t>
            </a:r>
          </a:p>
          <a:p>
            <a:pPr lvl="1"/>
            <a:r>
              <a:rPr lang="es-PA" dirty="0" smtClean="0"/>
              <a:t>Calcular el valor verdadero positivo</a:t>
            </a:r>
          </a:p>
          <a:p>
            <a:pPr lvl="1"/>
            <a:r>
              <a:rPr lang="es-PA" dirty="0" smtClean="0"/>
              <a:t>Luego calcular el complemento A1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414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Calcular el complemento A2 de los siguientes números: 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Calcular la forma verdadera del número</a:t>
            </a:r>
          </a:p>
          <a:p>
            <a:pPr lvl="1"/>
            <a:r>
              <a:rPr lang="es-PA" dirty="0" smtClean="0"/>
              <a:t>Calcular el complemento A1</a:t>
            </a:r>
          </a:p>
          <a:p>
            <a:pPr lvl="1"/>
            <a:r>
              <a:rPr lang="es-PA" dirty="0" smtClean="0"/>
              <a:t>Sumar 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973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Adición con signo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36" y="2896939"/>
            <a:ext cx="5442536" cy="21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A1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 los números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pasa al inicio y se suma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4509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Sumarle 1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se elimina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96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65 – 80</a:t>
            </a:r>
          </a:p>
          <a:p>
            <a:r>
              <a:rPr lang="es-PA" dirty="0" smtClean="0"/>
              <a:t>NOTA:  Realizar el mismo proceso de resta por complemento A2 y al resultado aplicarle el complemento A2, el resultado es el número negativo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75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El rango de un número negativo es de -2^n &gt;= x &lt;= 2^n – 1</a:t>
            </a:r>
          </a:p>
          <a:p>
            <a:r>
              <a:rPr lang="es-PA" dirty="0" smtClean="0"/>
              <a:t>El rango de un número positivo es de 0 &gt;= x &lt;= 2^n</a:t>
            </a:r>
          </a:p>
          <a:p>
            <a:endParaRPr lang="es-PA" dirty="0"/>
          </a:p>
          <a:p>
            <a:r>
              <a:rPr lang="es-PA" dirty="0" smtClean="0"/>
              <a:t>Se usa el complemento A1 para esto</a:t>
            </a:r>
          </a:p>
          <a:p>
            <a:endParaRPr lang="es-PA" dirty="0"/>
          </a:p>
          <a:p>
            <a:r>
              <a:rPr lang="es-PA" dirty="0" smtClean="0"/>
              <a:t>Por ejemplo, el rango de un número de 8 bits sería -128 a 127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31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complemento A2 del número -16 como</a:t>
            </a:r>
          </a:p>
          <a:p>
            <a:pPr lvl="1"/>
            <a:r>
              <a:rPr lang="es-PA" dirty="0" smtClean="0"/>
              <a:t>Un número de 8 bits</a:t>
            </a:r>
          </a:p>
          <a:p>
            <a:pPr lvl="1"/>
            <a:r>
              <a:rPr lang="es-PA" dirty="0" smtClean="0"/>
              <a:t>Un número de 5 bits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099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err="1" smtClean="0"/>
              <a:t>Sobreflujo</a:t>
            </a:r>
            <a:r>
              <a:rPr lang="es-PA" dirty="0" smtClean="0"/>
              <a:t>:  Un llevando </a:t>
            </a:r>
            <a:r>
              <a:rPr lang="es-PA" dirty="0" err="1" smtClean="0"/>
              <a:t>erronio</a:t>
            </a:r>
            <a:r>
              <a:rPr lang="es-PA" dirty="0" smtClean="0"/>
              <a:t> de una operación binaria resultado de suma o diferencia de un número de magnitud de bits fija</a:t>
            </a:r>
          </a:p>
          <a:p>
            <a:r>
              <a:rPr lang="es-PA" dirty="0" smtClean="0"/>
              <a:t>Ejemplo:  En la adición de 75 + 96</a:t>
            </a:r>
          </a:p>
          <a:p>
            <a:endParaRPr lang="es-PA" dirty="0"/>
          </a:p>
          <a:p>
            <a:r>
              <a:rPr lang="es-PA" dirty="0" smtClean="0"/>
              <a:t>Ejemplo:  En la </a:t>
            </a:r>
            <a:r>
              <a:rPr lang="es-PA" dirty="0" err="1" smtClean="0"/>
              <a:t>adiciónde</a:t>
            </a:r>
            <a:r>
              <a:rPr lang="es-PA" dirty="0" smtClean="0"/>
              <a:t> dos números negativos</a:t>
            </a:r>
          </a:p>
          <a:p>
            <a:pPr lvl="1"/>
            <a:r>
              <a:rPr lang="es-PA" dirty="0" smtClean="0"/>
              <a:t> -80 - 65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72" y="2495772"/>
            <a:ext cx="3486578" cy="105458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61" y="3550355"/>
            <a:ext cx="4933438" cy="33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Parecida a la adición decimal pero con las siguientes condiciones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61" y="2819638"/>
            <a:ext cx="3805607" cy="20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adición de:</a:t>
            </a:r>
          </a:p>
          <a:p>
            <a:r>
              <a:rPr lang="es-PA" dirty="0" smtClean="0"/>
              <a:t>6B3h + A9Ch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de:</a:t>
            </a:r>
          </a:p>
          <a:p>
            <a:r>
              <a:rPr lang="es-PA" dirty="0" smtClean="0"/>
              <a:t>6B3h - 49Ch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Negar el siguiente número realizando su complemento A16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Restar FFFF del número original</a:t>
            </a:r>
          </a:p>
          <a:p>
            <a:pPr lvl="1"/>
            <a:r>
              <a:rPr lang="es-PA" dirty="0" smtClean="0"/>
              <a:t>Sumarle 1 al resultado</a:t>
            </a:r>
          </a:p>
          <a:p>
            <a:r>
              <a:rPr lang="es-PA" dirty="0" smtClean="0"/>
              <a:t>15AC</a:t>
            </a:r>
          </a:p>
          <a:p>
            <a:endParaRPr lang="es-PA" dirty="0"/>
          </a:p>
          <a:p>
            <a:r>
              <a:rPr lang="es-PA" dirty="0" smtClean="0"/>
              <a:t>Respuesta: EA54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 8B63 y 55D7</a:t>
            </a:r>
          </a:p>
          <a:p>
            <a:pPr lvl="1"/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Realizar el complemento A16 del número negativo (A15 + 1)</a:t>
            </a:r>
          </a:p>
          <a:p>
            <a:pPr lvl="1"/>
            <a:r>
              <a:rPr lang="es-PA" dirty="0" smtClean="0"/>
              <a:t>Realizar la suma</a:t>
            </a:r>
          </a:p>
          <a:p>
            <a:pPr lvl="1"/>
            <a:r>
              <a:rPr lang="es-PA" dirty="0" smtClean="0"/>
              <a:t>Descartar </a:t>
            </a:r>
            <a:r>
              <a:rPr lang="es-PA" dirty="0" err="1" smtClean="0"/>
              <a:t>carry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316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Binario codificado en Decimal:  un código que representa cada digito en decimal por su equivalente binario</a:t>
            </a:r>
          </a:p>
          <a:p>
            <a:r>
              <a:rPr lang="es-PA" dirty="0" smtClean="0"/>
              <a:t>Código 8421:  Un código BCD que representa cada </a:t>
            </a:r>
            <a:r>
              <a:rPr lang="es-PA" dirty="0" err="1" smtClean="0"/>
              <a:t>digit</a:t>
            </a:r>
            <a:r>
              <a:rPr lang="es-PA" dirty="0" smtClean="0"/>
              <a:t> decimal como su numero binario real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461" y="3253778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Ejemplo:  Escribir 4987 decimal a 8421 BCD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57" y="2470291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Exceso 3: Un código en BCD que representa cada dígito de número decimal por su equivalente binario añadido a 3 en su representación de 4 bits</a:t>
            </a:r>
          </a:p>
          <a:p>
            <a:r>
              <a:rPr lang="es-PA" dirty="0" smtClean="0"/>
              <a:t>Complemento 9:  Una manera de escribir el dígito decimal negando el número a partir de sustracciones de 9’s. (-726 = 999 – 726 = 273 en </a:t>
            </a:r>
            <a:r>
              <a:rPr lang="es-PA" dirty="0" err="1" smtClean="0"/>
              <a:t>comp.</a:t>
            </a:r>
            <a:r>
              <a:rPr lang="es-PA" dirty="0" smtClean="0"/>
              <a:t> A9)</a:t>
            </a:r>
          </a:p>
          <a:p>
            <a:r>
              <a:rPr lang="es-PA" dirty="0" err="1" smtClean="0"/>
              <a:t>Autocomplemento</a:t>
            </a:r>
            <a:r>
              <a:rPr lang="es-PA" dirty="0" smtClean="0"/>
              <a:t>:  Un código que genera automáticamente su complemento negativo para un código </a:t>
            </a:r>
            <a:r>
              <a:rPr lang="es-PA" dirty="0" err="1" smtClean="0"/>
              <a:t>decilal</a:t>
            </a:r>
            <a:r>
              <a:rPr lang="es-PA" dirty="0" smtClean="0"/>
              <a:t>, cuando están invertidos todos los bits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62" y="3880624"/>
            <a:ext cx="2541037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Gray:  Un código binario que </a:t>
            </a:r>
            <a:r>
              <a:rPr lang="es-PA" dirty="0" err="1" smtClean="0"/>
              <a:t>progrea</a:t>
            </a:r>
            <a:r>
              <a:rPr lang="es-PA" dirty="0" smtClean="0"/>
              <a:t> solamente cuando hay cambios sucesivos de bits</a:t>
            </a:r>
          </a:p>
          <a:p>
            <a:r>
              <a:rPr lang="es-PA" dirty="0" smtClean="0"/>
              <a:t>Otra manera de generar código gray es la siguiente: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9" y="2399687"/>
            <a:ext cx="2319183" cy="2517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11" y="2980680"/>
            <a:ext cx="574408" cy="15379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20" y="2980681"/>
            <a:ext cx="595423" cy="2696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613" y="2980681"/>
            <a:ext cx="888735" cy="36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Código alfanumérico: </a:t>
            </a:r>
            <a:r>
              <a:rPr lang="es-PA" dirty="0" smtClean="0"/>
              <a:t> un código que se usa para representar letras del alfabeto entre números y caracteres</a:t>
            </a:r>
          </a:p>
          <a:p>
            <a:r>
              <a:rPr lang="es-PA" b="1" dirty="0" smtClean="0"/>
              <a:t>ASCII:</a:t>
            </a:r>
            <a:r>
              <a:rPr lang="es-PA" dirty="0" smtClean="0"/>
              <a:t>  American Standard </a:t>
            </a:r>
            <a:r>
              <a:rPr lang="es-PA" dirty="0" err="1" smtClean="0"/>
              <a:t>Code</a:t>
            </a:r>
            <a:r>
              <a:rPr lang="es-PA" dirty="0" smtClean="0"/>
              <a:t> </a:t>
            </a:r>
            <a:r>
              <a:rPr lang="es-PA" dirty="0" err="1" smtClean="0"/>
              <a:t>for</a:t>
            </a:r>
            <a:r>
              <a:rPr lang="es-PA" dirty="0" smtClean="0"/>
              <a:t> </a:t>
            </a:r>
            <a:r>
              <a:rPr lang="es-PA" dirty="0" err="1" smtClean="0"/>
              <a:t>Information</a:t>
            </a:r>
            <a:r>
              <a:rPr lang="es-PA" dirty="0" smtClean="0"/>
              <a:t> </a:t>
            </a:r>
            <a:r>
              <a:rPr lang="es-PA" dirty="0" err="1" smtClean="0"/>
              <a:t>Interchange</a:t>
            </a:r>
            <a:r>
              <a:rPr lang="es-PA" dirty="0" smtClean="0"/>
              <a:t>:  Un código de 7 bits que representa alfanumérico y control de caracteres</a:t>
            </a:r>
          </a:p>
          <a:p>
            <a:r>
              <a:rPr lang="es-PA" dirty="0" smtClean="0"/>
              <a:t>Case </a:t>
            </a:r>
            <a:r>
              <a:rPr lang="es-PA" dirty="0" err="1" smtClean="0"/>
              <a:t>Shift</a:t>
            </a:r>
            <a:r>
              <a:rPr lang="es-PA" dirty="0" smtClean="0"/>
              <a:t>:  Cambio de letras de mayúsculas  minúsculas o </a:t>
            </a:r>
            <a:r>
              <a:rPr lang="es-PA" dirty="0" err="1" smtClean="0"/>
              <a:t>viscversa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58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1853248"/>
            <a:ext cx="6708530" cy="45475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57" y="1853248"/>
            <a:ext cx="50387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5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Decodificar la secuencia ASCII anterior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45" y="1152983"/>
            <a:ext cx="7176866" cy="763803"/>
          </a:xfrm>
          <a:prstGeom prst="rect">
            <a:avLst/>
          </a:prstGeom>
        </p:spPr>
      </p:pic>
      <p:pic>
        <p:nvPicPr>
          <p:cNvPr id="1026" name="Picture 2" descr="Ascii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55" y="2209799"/>
            <a:ext cx="681037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Medio Sumador:  Un circuito que añade dos bits y produce un bit de suma y uno de llevando</a:t>
            </a:r>
          </a:p>
          <a:p>
            <a:r>
              <a:rPr lang="es-PA" dirty="0" smtClean="0"/>
              <a:t>Sumador completo:  Un circuito que añade un bit de llevando de otro medio sumador o un sumador completo y produce la suma de los bits y el bit de llevando</a:t>
            </a:r>
          </a:p>
          <a:p>
            <a:r>
              <a:rPr lang="es-PA" dirty="0" smtClean="0"/>
              <a:t>La operación de suma es 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84" y="2805584"/>
            <a:ext cx="2189017" cy="16947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54" y="5189145"/>
            <a:ext cx="3332630" cy="12289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41" y="2805584"/>
            <a:ext cx="2853035" cy="18019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775" y="5017393"/>
            <a:ext cx="3010829" cy="16409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987" y="4923039"/>
            <a:ext cx="2406858" cy="180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150234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957" y="4393278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79" y="4307805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030" y="4307805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– </a:t>
            </a:r>
            <a:r>
              <a:rPr lang="es-PA" dirty="0" err="1" smtClean="0"/>
              <a:t>Simplificació</a:t>
            </a:r>
            <a:r>
              <a:rPr lang="es-PA" dirty="0" smtClean="0"/>
              <a:t> por Algebra Booleana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3" y="2393545"/>
            <a:ext cx="2576397" cy="2405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870" y="2393545"/>
            <a:ext cx="5451281" cy="11748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870" y="3665584"/>
            <a:ext cx="6468116" cy="1999236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66" y="4799059"/>
            <a:ext cx="3203316" cy="190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Sumador Completo basado en medios sumadores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Utilizando las ecuaciones encuentre los resultados del sumador completo presentadas las siguientes entradas:</a:t>
            </a:r>
          </a:p>
          <a:p>
            <a:r>
              <a:rPr lang="es-PA" dirty="0" smtClean="0"/>
              <a:t>A = 0,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1, </a:t>
            </a:r>
            <a:r>
              <a:rPr lang="es-PA" dirty="0" err="1" smtClean="0"/>
              <a:t>Cin</a:t>
            </a:r>
            <a:r>
              <a:rPr lang="es-PA" dirty="0" smtClean="0"/>
              <a:t> = 0</a:t>
            </a:r>
            <a:endParaRPr lang="es-PA" dirty="0"/>
          </a:p>
        </p:txBody>
      </p:sp>
      <p:pic>
        <p:nvPicPr>
          <p:cNvPr id="2050" name="Picture 2" descr="Image result for full adder by half ad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5" y="2301442"/>
            <a:ext cx="8158031" cy="24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dos bits basado en medio y completo</a:t>
            </a:r>
          </a:p>
          <a:p>
            <a:r>
              <a:rPr lang="es-PA" dirty="0" smtClean="0"/>
              <a:t>Analizando el circuito podemos tener el resultado como sigue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3" r="4414"/>
          <a:stretch/>
        </p:blipFill>
        <p:spPr bwMode="auto">
          <a:xfrm>
            <a:off x="3494209" y="2573790"/>
            <a:ext cx="4490063" cy="36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8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Verificar la suma para cada uno de los casos en los bits</a:t>
            </a:r>
          </a:p>
          <a:p>
            <a:pPr lvl="1"/>
            <a:r>
              <a:rPr lang="es-PA" dirty="0" smtClean="0"/>
              <a:t>A4A3A2A1A0 = 0101, B4B3B2B1 = 1001</a:t>
            </a:r>
          </a:p>
          <a:p>
            <a:pPr lvl="1"/>
            <a:r>
              <a:rPr lang="es-PA" dirty="0" smtClean="0"/>
              <a:t>A4A3A2A1A0 = 1111, B4B3B2B1 = 0001</a:t>
            </a:r>
          </a:p>
          <a:p>
            <a:pPr lvl="1"/>
            <a:r>
              <a:rPr lang="es-PA" dirty="0" smtClean="0"/>
              <a:t>NOTA:  Se verifica cada grupo bit a bit, el resultado es el ultimo bit de </a:t>
            </a:r>
            <a:r>
              <a:rPr lang="es-PA" dirty="0" err="1" smtClean="0"/>
              <a:t>carry</a:t>
            </a:r>
            <a:r>
              <a:rPr lang="es-PA" dirty="0" smtClean="0"/>
              <a:t> y sus correspondientes sumas</a:t>
            </a:r>
          </a:p>
          <a:p>
            <a:pPr lvl="1"/>
            <a:endParaRPr lang="es-PA" dirty="0"/>
          </a:p>
          <a:p>
            <a:r>
              <a:rPr lang="es-PA" dirty="0" smtClean="0"/>
              <a:t>Para el caso de los </a:t>
            </a:r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, este diseño tiene problemas de propagación pues no todos los bits llegan al mismo tiempo, sin embargo, el diseño es como sigue: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3505200"/>
            <a:ext cx="1664970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53" y="4991100"/>
            <a:ext cx="7707220" cy="16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Llevando rápido o look-</a:t>
            </a:r>
            <a:r>
              <a:rPr lang="es-PA" dirty="0" err="1" smtClean="0"/>
              <a:t>ahead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una red que genera el </a:t>
            </a:r>
            <a:r>
              <a:rPr lang="es-PA" dirty="0" err="1" smtClean="0"/>
              <a:t>carry</a:t>
            </a:r>
            <a:r>
              <a:rPr lang="es-PA" dirty="0" smtClean="0"/>
              <a:t> directamente de los </a:t>
            </a:r>
            <a:r>
              <a:rPr lang="es-PA" dirty="0" err="1" smtClean="0"/>
              <a:t>operandos</a:t>
            </a:r>
            <a:r>
              <a:rPr lang="es-PA" dirty="0" smtClean="0"/>
              <a:t> independientemente de la operación de cada </a:t>
            </a:r>
            <a:r>
              <a:rPr lang="es-PA" dirty="0" err="1" smtClean="0"/>
              <a:t>etaá</a:t>
            </a:r>
            <a:r>
              <a:rPr lang="es-PA" dirty="0" smtClean="0"/>
              <a:t> sumadora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1" y="2664476"/>
            <a:ext cx="4025198" cy="4193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79" y="2710854"/>
            <a:ext cx="5132360" cy="9467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44" y="6057900"/>
            <a:ext cx="4059011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79" y="3869849"/>
            <a:ext cx="4753130" cy="11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Jerarquía:  </a:t>
            </a:r>
            <a:r>
              <a:rPr lang="es-PA" dirty="0" smtClean="0"/>
              <a:t>Un grupo o diseño de entidades </a:t>
            </a:r>
            <a:r>
              <a:rPr lang="es-PA" dirty="0" err="1" smtClean="0"/>
              <a:t>asociadaes</a:t>
            </a:r>
            <a:r>
              <a:rPr lang="es-PA" dirty="0" smtClean="0"/>
              <a:t> en una serie de niveles o capas cuyo diseño completo de </a:t>
            </a:r>
            <a:r>
              <a:rPr lang="es-PA" dirty="0" err="1" smtClean="0"/>
              <a:t>prociones</a:t>
            </a:r>
            <a:r>
              <a:rPr lang="es-PA" dirty="0" smtClean="0"/>
              <a:t> de otro se dan en una entidad general. </a:t>
            </a:r>
          </a:p>
          <a:p>
            <a:r>
              <a:rPr lang="es-PA" b="1" dirty="0" smtClean="0"/>
              <a:t>Componente:  </a:t>
            </a:r>
            <a:r>
              <a:rPr lang="es-PA" dirty="0" smtClean="0"/>
              <a:t>una entidad de VHDL completa que puede ser utilizada como parte de un archivo de alto nivel en una jerarquía de diseño</a:t>
            </a:r>
          </a:p>
          <a:p>
            <a:r>
              <a:rPr lang="es-PA" b="1" dirty="0" smtClean="0"/>
              <a:t>Puerto:  </a:t>
            </a:r>
            <a:r>
              <a:rPr lang="es-PA" dirty="0" smtClean="0"/>
              <a:t>Una entrada o salida en un diseño de entidad en VHDL</a:t>
            </a:r>
          </a:p>
          <a:p>
            <a:r>
              <a:rPr lang="es-PA" b="1" dirty="0" smtClean="0"/>
              <a:t>Sentencia de declaración de componente:  </a:t>
            </a:r>
            <a:r>
              <a:rPr lang="es-PA" dirty="0" smtClean="0"/>
              <a:t>Una sentencia que define la entrada y salida de puertos de un componente usadas en VHDL</a:t>
            </a:r>
          </a:p>
          <a:p>
            <a:r>
              <a:rPr lang="es-PA" b="1" dirty="0" err="1" smtClean="0"/>
              <a:t>Instanciamiento</a:t>
            </a:r>
            <a:r>
              <a:rPr lang="es-PA" b="1" dirty="0" smtClean="0"/>
              <a:t>:  </a:t>
            </a:r>
            <a:r>
              <a:rPr lang="es-PA" dirty="0" smtClean="0"/>
              <a:t>Para ser utilizado como instancia en un componente:</a:t>
            </a:r>
          </a:p>
          <a:p>
            <a:r>
              <a:rPr lang="es-PA" b="1" dirty="0" smtClean="0"/>
              <a:t>Sentencia de </a:t>
            </a:r>
            <a:r>
              <a:rPr lang="es-PA" b="1" dirty="0" err="1" smtClean="0"/>
              <a:t>Instanciamiento</a:t>
            </a:r>
            <a:r>
              <a:rPr lang="es-PA" b="1" dirty="0" smtClean="0"/>
              <a:t> de Componente: </a:t>
            </a:r>
            <a:r>
              <a:rPr lang="es-PA" dirty="0" smtClean="0"/>
              <a:t> Una sentencia o mapa de puertos y nombres en VHDL con puerto de nombres, señales internas, variables y diseño de VHDL de alto nivel</a:t>
            </a:r>
          </a:p>
        </p:txBody>
      </p:sp>
    </p:spTree>
    <p:extLst>
      <p:ext uri="{BB962C8B-B14F-4D97-AF65-F5344CB8AC3E}">
        <p14:creationId xmlns:p14="http://schemas.microsoft.com/office/powerpoint/2010/main" val="26526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en VHDL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" y="2324100"/>
            <a:ext cx="5357622" cy="7524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" y="3076575"/>
            <a:ext cx="5356304" cy="2790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88" y="1675448"/>
            <a:ext cx="5509593" cy="4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84" y="2392329"/>
            <a:ext cx="4299927" cy="4215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20" y="2373360"/>
            <a:ext cx="3721580" cy="42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474590"/>
            <a:ext cx="4443186" cy="36928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0" y="2474589"/>
            <a:ext cx="5429853" cy="36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9" y="2452687"/>
            <a:ext cx="4382413" cy="28622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51" y="2452687"/>
            <a:ext cx="5285130" cy="24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Sustractor por complemento A2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414587"/>
            <a:ext cx="3067050" cy="2143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12" y="2678508"/>
            <a:ext cx="445293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5122" name="Picture 2" descr="Image result for parallel adder subtra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82" y="2422925"/>
            <a:ext cx="8078790" cy="40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4" y="2270816"/>
            <a:ext cx="4042575" cy="36156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0" y="2270816"/>
            <a:ext cx="4637446" cy="36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324100"/>
            <a:ext cx="5539154" cy="2133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4" y="4604646"/>
            <a:ext cx="5539154" cy="2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Detector de </a:t>
            </a:r>
            <a:r>
              <a:rPr lang="es-PA" dirty="0" err="1" smtClean="0"/>
              <a:t>Sobreflujo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1" y="2501543"/>
            <a:ext cx="3214076" cy="31283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33" y="2104172"/>
            <a:ext cx="4164448" cy="794742"/>
          </a:xfrm>
          <a:prstGeom prst="rect">
            <a:avLst/>
          </a:prstGeom>
        </p:spPr>
      </p:pic>
      <p:pic>
        <p:nvPicPr>
          <p:cNvPr id="15362" name="Picture 2" descr="Image result for overflow detector circ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33" y="3078050"/>
            <a:ext cx="61722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722" y="1114148"/>
            <a:ext cx="3510017" cy="20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Generar un sumador de 8 bits a partir de un grupo de dos de 4 bits</a:t>
            </a:r>
          </a:p>
        </p:txBody>
      </p:sp>
      <p:pic>
        <p:nvPicPr>
          <p:cNvPr id="18436" name="Picture 4" descr="Image result for 8 bit adder by 4 bit ad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14" y="1713391"/>
            <a:ext cx="5049840" cy="27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8 bit adder by 4 bit adders with overflow det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24" y="1713391"/>
            <a:ext cx="7018941" cy="434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30" y="4588969"/>
            <a:ext cx="2171700" cy="18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Sumador BCD:  Un sumador paralelo cuya salida está en un grupo de 4 bits, cada grupo representando un dígito BCD.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000250"/>
            <a:ext cx="3791398" cy="46794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57" y="2000250"/>
            <a:ext cx="3834464" cy="46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err="1" smtClean="0"/>
              <a:t>Carry</a:t>
            </a:r>
            <a:r>
              <a:rPr lang="es-PA" dirty="0" smtClean="0"/>
              <a:t> Output del Sumador BCD</a:t>
            </a:r>
          </a:p>
          <a:p>
            <a:r>
              <a:rPr lang="es-PA" dirty="0" smtClean="0"/>
              <a:t>La suma debe ser corregida si el resultado es 01010 o mayor; y no debe ser corregida si el resultado es 01001 o menor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8" y="2492322"/>
            <a:ext cx="3400425" cy="1409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25" y="2190389"/>
            <a:ext cx="7307891" cy="45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2517"/>
          <a:stretch/>
        </p:blipFill>
        <p:spPr>
          <a:xfrm>
            <a:off x="424474" y="1835997"/>
            <a:ext cx="4610100" cy="43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26" y="1821975"/>
            <a:ext cx="4747421" cy="43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6874" y="1447800"/>
            <a:ext cx="11410967" cy="5122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Múltiples sumadores de BCD </a:t>
            </a:r>
            <a:r>
              <a:rPr lang="es-PA" smtClean="0"/>
              <a:t>en paralelo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59" y="2695931"/>
            <a:ext cx="7610475" cy="33623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51" y="2695931"/>
            <a:ext cx="385239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</a:t>
            </a:r>
            <a:r>
              <a:rPr lang="es-PA" dirty="0" smtClean="0"/>
              <a:t>momentáneo</a:t>
            </a:r>
            <a:endParaRPr lang="es-PA" dirty="0"/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Hay una progresión aritmética que da como resultado contadores: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75" y="2891723"/>
            <a:ext cx="4405000" cy="32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Cuentas Máxima y Mínima</a:t>
            </a:r>
          </a:p>
          <a:p>
            <a:pPr lvl="1"/>
            <a:r>
              <a:rPr lang="es-ES" dirty="0" smtClean="0"/>
              <a:t>Decodifica si ha llegado a la máxima cuenta o la mínima cuenta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37" y="3117955"/>
            <a:ext cx="6706477" cy="31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3237876"/>
            <a:ext cx="4686514" cy="3555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86" y="3802704"/>
            <a:ext cx="7216300" cy="2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3" y="3393583"/>
            <a:ext cx="5247181" cy="2029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3393583"/>
            <a:ext cx="6257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                                                                                                Serial </a:t>
            </a:r>
            <a:r>
              <a:rPr lang="es-ES" dirty="0" err="1" smtClean="0"/>
              <a:t>Shifting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" y="2586532"/>
            <a:ext cx="3175339" cy="400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 de 4 bits, corrimiento hacia la izquierda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593483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Left</a:t>
            </a:r>
            <a:endParaRPr lang="es-ES" dirty="0" smtClean="0"/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Right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44" y="2052918"/>
            <a:ext cx="11418849" cy="4195481"/>
          </a:xfrm>
        </p:spPr>
        <p:txBody>
          <a:bodyPr/>
          <a:lstStyle/>
          <a:p>
            <a:r>
              <a:rPr lang="en-US" dirty="0" err="1" smtClean="0"/>
              <a:t>Máquina</a:t>
            </a:r>
            <a:r>
              <a:rPr lang="en-US" dirty="0" smtClean="0"/>
              <a:t> de Estado:  Una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síncrona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que </a:t>
            </a:r>
            <a:r>
              <a:rPr lang="en-US" dirty="0" err="1" smtClean="0"/>
              <a:t>consiste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combinacional</a:t>
            </a:r>
            <a:r>
              <a:rPr lang="en-US" dirty="0" smtClean="0"/>
              <a:t>, las </a:t>
            </a:r>
            <a:r>
              <a:rPr lang="en-US" dirty="0" err="1" smtClean="0"/>
              <a:t>salidas</a:t>
            </a:r>
            <a:r>
              <a:rPr lang="en-US" dirty="0" smtClean="0"/>
              <a:t> y flip-flops </a:t>
            </a:r>
            <a:r>
              <a:rPr lang="en-US" dirty="0" err="1" smtClean="0"/>
              <a:t>internos</a:t>
            </a:r>
            <a:r>
              <a:rPr lang="en-US" dirty="0" smtClean="0"/>
              <a:t> </a:t>
            </a:r>
            <a:r>
              <a:rPr lang="en-US" dirty="0" err="1" smtClean="0"/>
              <a:t>progresan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</a:t>
            </a:r>
            <a:r>
              <a:rPr lang="en-US" dirty="0" err="1" smtClean="0"/>
              <a:t>secuencias</a:t>
            </a:r>
            <a:r>
              <a:rPr lang="en-US" dirty="0" smtClean="0"/>
              <a:t> </a:t>
            </a:r>
            <a:r>
              <a:rPr lang="en-US" dirty="0" err="1" smtClean="0"/>
              <a:t>predecibles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correspondientes</a:t>
            </a:r>
            <a:r>
              <a:rPr lang="en-US" dirty="0" smtClean="0"/>
              <a:t> al </a:t>
            </a:r>
            <a:r>
              <a:rPr lang="en-US" dirty="0" err="1" smtClean="0"/>
              <a:t>reloj</a:t>
            </a:r>
            <a:r>
              <a:rPr lang="en-US" dirty="0" smtClean="0"/>
              <a:t> y </a:t>
            </a:r>
            <a:r>
              <a:rPr lang="en-US" dirty="0" err="1" smtClean="0"/>
              <a:t>señales</a:t>
            </a:r>
            <a:r>
              <a:rPr lang="en-US" dirty="0" smtClean="0"/>
              <a:t> de entrada.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Moore: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cuyas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r>
              <a:rPr lang="en-US" dirty="0" smtClean="0"/>
              <a:t> son </a:t>
            </a:r>
            <a:r>
              <a:rPr lang="en-US" dirty="0" err="1" smtClean="0"/>
              <a:t>determinadas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la </a:t>
            </a:r>
            <a:r>
              <a:rPr lang="en-US" dirty="0" err="1" smtClean="0"/>
              <a:t>máquna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Mealy: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cuya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la </a:t>
            </a:r>
            <a:r>
              <a:rPr lang="en-US" dirty="0" err="1" smtClean="0"/>
              <a:t>combinacional</a:t>
            </a:r>
            <a:r>
              <a:rPr lang="en-US" dirty="0" smtClean="0"/>
              <a:t> de la </a:t>
            </a:r>
            <a:r>
              <a:rPr lang="en-US" dirty="0" err="1" smtClean="0"/>
              <a:t>lógica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r>
              <a:rPr lang="en-US" dirty="0" smtClean="0"/>
              <a:t>.</a:t>
            </a:r>
          </a:p>
          <a:p>
            <a:r>
              <a:rPr lang="en-US" dirty="0" smtClean="0"/>
              <a:t>Variables de Estado:  Las variables que </a:t>
            </a:r>
            <a:r>
              <a:rPr lang="en-US" dirty="0" err="1" smtClean="0"/>
              <a:t>mantienen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flip flop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determinan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</a:p>
          <a:p>
            <a:pPr lvl="1"/>
            <a:r>
              <a:rPr lang="en-US" dirty="0" smtClean="0"/>
              <a:t>no. de </a:t>
            </a:r>
            <a:r>
              <a:rPr lang="en-US" dirty="0" err="1" smtClean="0"/>
              <a:t>estados</a:t>
            </a:r>
            <a:r>
              <a:rPr lang="en-US" dirty="0" smtClean="0"/>
              <a:t> = no. de flip-flops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Registros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y </a:t>
            </a:r>
            <a:r>
              <a:rPr lang="en-US" dirty="0" err="1" smtClean="0"/>
              <a:t>contadores</a:t>
            </a:r>
            <a:r>
              <a:rPr lang="en-US" dirty="0" smtClean="0"/>
              <a:t> son </a:t>
            </a:r>
            <a:r>
              <a:rPr lang="en-US" dirty="0" err="1" smtClean="0"/>
              <a:t>ejemplos</a:t>
            </a:r>
            <a:r>
              <a:rPr lang="en-US" dirty="0" smtClean="0"/>
              <a:t> de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consisten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Región</a:t>
            </a:r>
            <a:r>
              <a:rPr lang="en-US" dirty="0" smtClean="0"/>
              <a:t> de </a:t>
            </a:r>
            <a:r>
              <a:rPr lang="en-US" dirty="0" err="1" smtClean="0"/>
              <a:t>memoria</a:t>
            </a:r>
            <a:r>
              <a:rPr lang="en-US" dirty="0" smtClean="0"/>
              <a:t>:  </a:t>
            </a:r>
            <a:r>
              <a:rPr lang="en-US" dirty="0" err="1" smtClean="0"/>
              <a:t>representando</a:t>
            </a:r>
            <a:r>
              <a:rPr lang="en-US" dirty="0" smtClean="0"/>
              <a:t> 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err="1" smtClean="0"/>
              <a:t>Seccíón</a:t>
            </a:r>
            <a:r>
              <a:rPr lang="en-US" dirty="0" smtClean="0"/>
              <a:t> de control: </a:t>
            </a:r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endParaRPr lang="en-US" dirty="0" smtClean="0"/>
          </a:p>
          <a:p>
            <a:r>
              <a:rPr lang="en-US" dirty="0" smtClean="0"/>
              <a:t> Se </a:t>
            </a:r>
            <a:r>
              <a:rPr lang="en-US" dirty="0" err="1" smtClean="0"/>
              <a:t>comunica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entradas y </a:t>
            </a:r>
            <a:r>
              <a:rPr lang="en-US" dirty="0" err="1" smtClean="0"/>
              <a:t>líneas</a:t>
            </a:r>
            <a:r>
              <a:rPr lang="en-US" dirty="0" smtClean="0"/>
              <a:t> de commando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de: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actual de las entradas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r>
              <a:rPr lang="en-US" dirty="0" err="1" smtClean="0"/>
              <a:t>Máquinas</a:t>
            </a:r>
            <a:r>
              <a:rPr lang="en-US" dirty="0" smtClean="0"/>
              <a:t> de Estado:</a:t>
            </a:r>
          </a:p>
          <a:p>
            <a:pPr lvl="1"/>
            <a:r>
              <a:rPr lang="en-US" dirty="0" smtClean="0"/>
              <a:t>Moore</a:t>
            </a:r>
          </a:p>
          <a:p>
            <a:pPr lvl="1"/>
            <a:r>
              <a:rPr lang="en-US" dirty="0" smtClean="0"/>
              <a:t>Mealy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168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Máquina</a:t>
            </a:r>
            <a:r>
              <a:rPr lang="en-US" dirty="0" smtClean="0"/>
              <a:t> de Moore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o no </a:t>
            </a:r>
            <a:r>
              <a:rPr lang="en-US" dirty="0" err="1" smtClean="0"/>
              <a:t>pasar</a:t>
            </a:r>
            <a:endParaRPr lang="en-US" dirty="0" smtClean="0"/>
          </a:p>
          <a:p>
            <a:pPr lvl="2"/>
            <a:r>
              <a:rPr lang="en-US" dirty="0" err="1" smtClean="0"/>
              <a:t>Directo</a:t>
            </a:r>
            <a:r>
              <a:rPr lang="en-US" dirty="0" smtClean="0"/>
              <a:t> de FF</a:t>
            </a:r>
          </a:p>
          <a:p>
            <a:pPr lvl="2"/>
            <a:r>
              <a:rPr lang="en-US" dirty="0" smtClean="0"/>
              <a:t>Ó </a:t>
            </a:r>
            <a:r>
              <a:rPr lang="en-US" dirty="0" err="1" smtClean="0"/>
              <a:t>luego</a:t>
            </a:r>
            <a:r>
              <a:rPr lang="en-US" dirty="0" smtClean="0"/>
              <a:t> de FF a </a:t>
            </a:r>
            <a:r>
              <a:rPr lang="en-US" dirty="0" err="1" smtClean="0"/>
              <a:t>cto</a:t>
            </a:r>
            <a:r>
              <a:rPr lang="en-US" dirty="0" smtClean="0"/>
              <a:t>. </a:t>
            </a:r>
            <a:r>
              <a:rPr lang="en-US" dirty="0" err="1" smtClean="0"/>
              <a:t>decodificador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err="1" smtClean="0"/>
              <a:t>Máquina</a:t>
            </a:r>
            <a:r>
              <a:rPr lang="en-US" dirty="0" smtClean="0"/>
              <a:t> de Mealy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combinacional</a:t>
            </a:r>
            <a:r>
              <a:rPr lang="en-US" dirty="0" smtClean="0"/>
              <a:t> y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endParaRPr lang="en-US" dirty="0" smtClean="0"/>
          </a:p>
          <a:p>
            <a:pPr lvl="1"/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con el </a:t>
            </a:r>
            <a:r>
              <a:rPr lang="en-US" dirty="0" err="1" smtClean="0"/>
              <a:t>reloj</a:t>
            </a:r>
            <a:r>
              <a:rPr lang="en-US" dirty="0" smtClean="0"/>
              <a:t> (entrada)</a:t>
            </a:r>
          </a:p>
          <a:p>
            <a:pPr lvl="1"/>
            <a:r>
              <a:rPr lang="en-US" dirty="0" smtClean="0"/>
              <a:t>Son </a:t>
            </a:r>
            <a:r>
              <a:rPr lang="en-US" dirty="0" err="1" smtClean="0"/>
              <a:t>asincrónicos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endParaRPr lang="en-US" dirty="0" smtClean="0"/>
          </a:p>
        </p:txBody>
      </p:sp>
      <p:pic>
        <p:nvPicPr>
          <p:cNvPr id="2050" name="Picture 2" descr="http://www2.elo.utfsm.cl/~lsb/elo211/aplicaciones/katz/chapter8/chapter08.doc.anc2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4050823"/>
            <a:ext cx="4539955" cy="2668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http://www2.elo.utfsm.cl/~lsb/elo211/aplicaciones/katz/chapter8/chapter08.doc.anc2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1152983"/>
            <a:ext cx="4539955" cy="25472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01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640114"/>
            <a:ext cx="11292113" cy="4818744"/>
          </a:xfrm>
        </p:spPr>
        <p:txBody>
          <a:bodyPr/>
          <a:lstStyle/>
          <a:p>
            <a:r>
              <a:rPr lang="en-US" dirty="0" err="1" smtClean="0"/>
              <a:t>Burbuja</a:t>
            </a:r>
            <a:r>
              <a:rPr lang="en-US" dirty="0" smtClean="0"/>
              <a:t>:  Un </a:t>
            </a:r>
            <a:r>
              <a:rPr lang="en-US" dirty="0" err="1" smtClean="0"/>
              <a:t>círculo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diagraa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contiene</a:t>
            </a:r>
            <a:r>
              <a:rPr lang="en-US" dirty="0" smtClean="0"/>
              <a:t> el </a:t>
            </a:r>
            <a:r>
              <a:rPr lang="en-US" dirty="0" err="1" smtClean="0"/>
              <a:t>nombre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su</a:t>
            </a:r>
            <a:r>
              <a:rPr lang="en-US" dirty="0" smtClean="0"/>
              <a:t> valor de </a:t>
            </a:r>
            <a:r>
              <a:rPr lang="en-US" dirty="0" err="1" smtClean="0"/>
              <a:t>estad</a:t>
            </a:r>
            <a:endParaRPr lang="en-US" dirty="0" smtClean="0"/>
          </a:p>
          <a:p>
            <a:r>
              <a:rPr lang="en-US" dirty="0" smtClean="0"/>
              <a:t>Similar a </a:t>
            </a:r>
            <a:r>
              <a:rPr lang="en-US" dirty="0" err="1" smtClean="0"/>
              <a:t>como</a:t>
            </a:r>
            <a:r>
              <a:rPr lang="en-US" dirty="0" smtClean="0"/>
              <a:t> se </a:t>
            </a:r>
            <a:r>
              <a:rPr lang="en-US" dirty="0" err="1" smtClean="0"/>
              <a:t>dibujaba</a:t>
            </a:r>
            <a:r>
              <a:rPr lang="en-US" dirty="0" smtClean="0"/>
              <a:t> el Contador </a:t>
            </a:r>
            <a:r>
              <a:rPr lang="en-US" dirty="0" err="1" smtClean="0"/>
              <a:t>síncrono</a:t>
            </a:r>
            <a:endParaRPr lang="en-US" dirty="0" smtClean="0"/>
          </a:p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representarlo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VHDL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diseñaremos</a:t>
            </a:r>
            <a:r>
              <a:rPr lang="en-US" dirty="0" smtClean="0"/>
              <a:t> un Contador de 3-bits gray</a:t>
            </a:r>
          </a:p>
          <a:p>
            <a:pPr lvl="1"/>
            <a:r>
              <a:rPr lang="en-US" dirty="0" err="1" smtClean="0"/>
              <a:t>Minimiza</a:t>
            </a:r>
            <a:r>
              <a:rPr lang="en-US" dirty="0" smtClean="0"/>
              <a:t> el error de 1-bit</a:t>
            </a:r>
          </a:p>
          <a:p>
            <a:pPr lvl="1"/>
            <a:r>
              <a:rPr lang="en-US" dirty="0" smtClean="0"/>
              <a:t>Shaft encoders</a:t>
            </a:r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quisieramos</a:t>
            </a:r>
            <a:r>
              <a:rPr lang="en-US" dirty="0" smtClean="0"/>
              <a:t> </a:t>
            </a:r>
            <a:r>
              <a:rPr lang="en-US" dirty="0" err="1" smtClean="0"/>
              <a:t>medir</a:t>
            </a:r>
            <a:r>
              <a:rPr lang="en-US" dirty="0" smtClean="0"/>
              <a:t> 1° =  2^8 &gt; Q &lt; 2^9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390"/>
          <a:stretch/>
        </p:blipFill>
        <p:spPr>
          <a:xfrm>
            <a:off x="8044769" y="1973943"/>
            <a:ext cx="1926545" cy="23865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00" y="3730171"/>
            <a:ext cx="2163440" cy="21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diagram</a:t>
            </a:r>
          </a:p>
          <a:p>
            <a:pPr lvl="1"/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posibles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presents,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entrada. 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presents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orden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para </a:t>
            </a:r>
            <a:r>
              <a:rPr lang="en-US" dirty="0" err="1" smtClean="0"/>
              <a:t>dterminar</a:t>
            </a:r>
            <a:r>
              <a:rPr lang="en-US" dirty="0" smtClean="0"/>
              <a:t> a 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elegirse</a:t>
            </a:r>
            <a:r>
              <a:rPr lang="en-US" dirty="0" smtClean="0"/>
              <a:t> para </a:t>
            </a:r>
            <a:r>
              <a:rPr lang="en-US" dirty="0" err="1" smtClean="0"/>
              <a:t>dar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  <a:r>
              <a:rPr lang="en-US" dirty="0" err="1" smtClean="0"/>
              <a:t>Siguientes</a:t>
            </a:r>
            <a:r>
              <a:rPr lang="en-US" dirty="0" smtClean="0"/>
              <a:t> variable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de las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el valor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Las variables de </a:t>
            </a:r>
            <a:r>
              <a:rPr lang="en-US" dirty="0" err="1" smtClean="0"/>
              <a:t>salida</a:t>
            </a:r>
            <a:r>
              <a:rPr lang="en-US" dirty="0" smtClean="0"/>
              <a:t> son </a:t>
            </a:r>
            <a:r>
              <a:rPr lang="en-US" dirty="0" err="1" smtClean="0"/>
              <a:t>función</a:t>
            </a:r>
            <a:r>
              <a:rPr lang="en-US" dirty="0" smtClean="0"/>
              <a:t> del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y variable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encontrada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paso</a:t>
            </a:r>
            <a:r>
              <a:rPr lang="en-US" dirty="0" smtClean="0"/>
              <a:t> anterior para </a:t>
            </a:r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lógico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Contador gray de 3 bits</a:t>
            </a:r>
          </a:p>
          <a:p>
            <a:r>
              <a:rPr lang="en-US" dirty="0" err="1" smtClean="0"/>
              <a:t>Dibujar</a:t>
            </a:r>
            <a:r>
              <a:rPr lang="en-US" dirty="0" smtClean="0"/>
              <a:t> el diagram de </a:t>
            </a:r>
            <a:r>
              <a:rPr lang="en-US" dirty="0" err="1" smtClean="0"/>
              <a:t>estado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53" y="2206171"/>
            <a:ext cx="2289403" cy="22126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53" y="4455434"/>
            <a:ext cx="3044147" cy="23563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917" y="3610232"/>
            <a:ext cx="2526393" cy="32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 FFs para determiner el </a:t>
            </a:r>
            <a:r>
              <a:rPr lang="en-US" dirty="0" err="1" smtClean="0"/>
              <a:t>estado</a:t>
            </a:r>
            <a:r>
              <a:rPr lang="en-US" dirty="0" smtClean="0"/>
              <a:t> (actual-</a:t>
            </a:r>
            <a:r>
              <a:rPr lang="en-US" dirty="0" err="1" smtClean="0"/>
              <a:t>siguiente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Con FF </a:t>
            </a:r>
            <a:r>
              <a:rPr lang="en-US" dirty="0" err="1" smtClean="0"/>
              <a:t>tipo</a:t>
            </a:r>
            <a:r>
              <a:rPr lang="en-US" dirty="0" smtClean="0"/>
              <a:t> D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endParaRPr lang="en-US" dirty="0" smtClean="0"/>
          </a:p>
          <a:p>
            <a:pPr lvl="1"/>
            <a:r>
              <a:rPr lang="en-US" dirty="0" smtClean="0"/>
              <a:t>Q </a:t>
            </a:r>
            <a:r>
              <a:rPr lang="en-US" dirty="0" err="1" smtClean="0"/>
              <a:t>sigue</a:t>
            </a:r>
            <a:r>
              <a:rPr lang="en-US" dirty="0" smtClean="0"/>
              <a:t> a D</a:t>
            </a:r>
          </a:p>
          <a:p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mapas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8" y="2388054"/>
            <a:ext cx="2083481" cy="24698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10" y="2382628"/>
            <a:ext cx="1997075" cy="24752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866" y="2382628"/>
            <a:ext cx="2098677" cy="25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23140" y="175296"/>
            <a:ext cx="5015944" cy="78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 VHDL </a:t>
            </a:r>
            <a:r>
              <a:rPr lang="en-US" dirty="0" err="1" smtClean="0"/>
              <a:t>utilizamremos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r>
              <a:rPr lang="en-US" dirty="0" smtClean="0"/>
              <a:t> que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posibles</a:t>
            </a:r>
            <a:r>
              <a:rPr lang="en-US" dirty="0" smtClean="0"/>
              <a:t> dado un </a:t>
            </a:r>
            <a:r>
              <a:rPr lang="en-US" dirty="0" err="1" smtClean="0"/>
              <a:t>identificador</a:t>
            </a:r>
            <a:endParaRPr lang="en-US" dirty="0"/>
          </a:p>
          <a:p>
            <a:pPr lvl="1"/>
            <a:r>
              <a:rPr lang="en-US" dirty="0" smtClean="0"/>
              <a:t>Similar al CASE </a:t>
            </a:r>
            <a:r>
              <a:rPr lang="en-US" dirty="0" err="1" smtClean="0"/>
              <a:t>en</a:t>
            </a:r>
            <a:r>
              <a:rPr lang="en-US" dirty="0" smtClean="0"/>
              <a:t> C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03" y="1853248"/>
            <a:ext cx="6953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5" y="1783325"/>
            <a:ext cx="4899252" cy="49658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27" y="1783325"/>
            <a:ext cx="4548918" cy="49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pPr lvl="1"/>
            <a:r>
              <a:rPr lang="en-US" dirty="0" err="1" smtClean="0"/>
              <a:t>Indicamos</a:t>
            </a:r>
            <a:r>
              <a:rPr lang="en-US" dirty="0" smtClean="0"/>
              <a:t> la </a:t>
            </a:r>
            <a:r>
              <a:rPr lang="en-US" dirty="0" err="1" smtClean="0"/>
              <a:t>transición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2"/>
            <a:r>
              <a:rPr lang="en-US" dirty="0" smtClean="0"/>
              <a:t>WHEN s0 =&gt; (state &lt;= s1);</a:t>
            </a:r>
          </a:p>
          <a:p>
            <a:pPr lvl="2"/>
            <a:r>
              <a:rPr lang="en-US" dirty="0" smtClean="0"/>
              <a:t>Se </a:t>
            </a:r>
            <a:r>
              <a:rPr lang="en-US" dirty="0" err="1" smtClean="0"/>
              <a:t>ejecutará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PROCESS la </a:t>
            </a:r>
            <a:r>
              <a:rPr lang="en-US" dirty="0" err="1" smtClean="0"/>
              <a:t>asignación</a:t>
            </a:r>
            <a:endParaRPr lang="en-US" dirty="0" smtClean="0"/>
          </a:p>
          <a:p>
            <a:pPr lvl="1"/>
            <a:r>
              <a:rPr lang="en-US" dirty="0" smtClean="0"/>
              <a:t>Note que state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uo</a:t>
            </a:r>
            <a:r>
              <a:rPr lang="en-US" dirty="0" smtClean="0"/>
              <a:t> de 8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endParaRPr lang="en-US" dirty="0" smtClean="0"/>
          </a:p>
          <a:p>
            <a:pPr lvl="2"/>
            <a:r>
              <a:rPr lang="en-US" dirty="0" smtClean="0"/>
              <a:t>BIT	BIT_VECTOR	STD_LOGIC	STD_LOGIC_VECTOR</a:t>
            </a:r>
          </a:p>
          <a:p>
            <a:pPr lvl="2"/>
            <a:r>
              <a:rPr lang="en-US" dirty="0" smtClean="0"/>
              <a:t>INTEGER, etc.</a:t>
            </a:r>
          </a:p>
          <a:p>
            <a:pPr lvl="1"/>
            <a:r>
              <a:rPr lang="en-US" dirty="0" smtClean="0"/>
              <a:t>STATE_TYPE </a:t>
            </a:r>
            <a:r>
              <a:rPr lang="en-US" dirty="0" err="1" smtClean="0"/>
              <a:t>es</a:t>
            </a:r>
            <a:r>
              <a:rPr lang="en-US" dirty="0" smtClean="0"/>
              <a:t> especial para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endParaRPr lang="en-US" dirty="0" smtClean="0"/>
          </a:p>
          <a:p>
            <a:pPr lvl="2"/>
            <a:r>
              <a:rPr lang="en-US" dirty="0" smtClean="0"/>
              <a:t>TYPE DIRECTION IS (up, down, left, right);</a:t>
            </a:r>
          </a:p>
          <a:p>
            <a:pPr lvl="2"/>
            <a:r>
              <a:rPr lang="en-US" dirty="0" smtClean="0"/>
              <a:t>SIGNAL POSITION: DIRECTION;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71" y="1260946"/>
            <a:ext cx="2932159" cy="25315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71" y="3849347"/>
            <a:ext cx="2969160" cy="19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 –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escribir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gray 3-bits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" y="2332263"/>
            <a:ext cx="4394765" cy="2617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92" y="2138094"/>
            <a:ext cx="3248822" cy="46186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602" y="5360133"/>
            <a:ext cx="3215141" cy="13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smtClean="0"/>
              <a:t>Entrada de control: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de </a:t>
            </a:r>
            <a:r>
              <a:rPr lang="en-US" dirty="0" err="1" smtClean="0"/>
              <a:t>estad</a:t>
            </a:r>
            <a:r>
              <a:rPr lang="en-US" dirty="0" smtClean="0"/>
              <a:t> a </a:t>
            </a:r>
            <a:r>
              <a:rPr lang="en-US" dirty="0" err="1" smtClean="0"/>
              <a:t>estado</a:t>
            </a:r>
            <a:r>
              <a:rPr lang="en-US" dirty="0" smtClean="0"/>
              <a:t> la FSM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un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ocurre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condición</a:t>
            </a:r>
            <a:r>
              <a:rPr lang="en-US" dirty="0" smtClean="0"/>
              <a:t> </a:t>
            </a:r>
            <a:r>
              <a:rPr lang="en-US" dirty="0" err="1" smtClean="0"/>
              <a:t>específica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más</a:t>
            </a:r>
            <a:r>
              <a:rPr lang="en-US" dirty="0" smtClean="0"/>
              <a:t> entradas de control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FSMs que </a:t>
            </a:r>
            <a:r>
              <a:rPr lang="en-US" dirty="0" err="1" smtClean="0"/>
              <a:t>ocurre</a:t>
            </a:r>
            <a:r>
              <a:rPr lang="en-US" dirty="0" smtClean="0"/>
              <a:t> a </a:t>
            </a:r>
            <a:r>
              <a:rPr lang="en-US" dirty="0" err="1" smtClean="0"/>
              <a:t>pesar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</a:t>
            </a:r>
            <a:r>
              <a:rPr lang="en-US" dirty="0" err="1" smtClean="0"/>
              <a:t>cualquiera</a:t>
            </a:r>
            <a:r>
              <a:rPr lang="en-US" dirty="0" smtClean="0"/>
              <a:t> de </a:t>
            </a:r>
            <a:r>
              <a:rPr lang="en-US" dirty="0" err="1" smtClean="0"/>
              <a:t>sus</a:t>
            </a:r>
            <a:r>
              <a:rPr lang="en-US" dirty="0" smtClean="0"/>
              <a:t> entradas.</a:t>
            </a:r>
          </a:p>
          <a:p>
            <a:endParaRPr lang="en-US" dirty="0"/>
          </a:p>
          <a:p>
            <a:r>
              <a:rPr lang="en-US" dirty="0" smtClean="0"/>
              <a:t>Las </a:t>
            </a:r>
            <a:r>
              <a:rPr lang="en-US" dirty="0" err="1" smtClean="0"/>
              <a:t>salidas</a:t>
            </a:r>
            <a:r>
              <a:rPr lang="en-US" dirty="0" smtClean="0"/>
              <a:t> de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máquinas</a:t>
            </a:r>
            <a:r>
              <a:rPr lang="en-US" dirty="0" smtClean="0"/>
              <a:t> no </a:t>
            </a:r>
            <a:r>
              <a:rPr lang="en-US" dirty="0" err="1" smtClean="0"/>
              <a:t>necesariamente</a:t>
            </a:r>
            <a:r>
              <a:rPr lang="en-US" dirty="0" smtClean="0"/>
              <a:t> </a:t>
            </a:r>
            <a:r>
              <a:rPr lang="en-US" dirty="0" err="1" smtClean="0"/>
              <a:t>obedecen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flip flop</a:t>
            </a:r>
          </a:p>
          <a:p>
            <a:r>
              <a:rPr lang="en-US" dirty="0" err="1" smtClean="0"/>
              <a:t>Requiere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notación</a:t>
            </a:r>
            <a:r>
              <a:rPr lang="en-US" dirty="0" smtClean="0"/>
              <a:t> especial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para </a:t>
            </a:r>
            <a:r>
              <a:rPr lang="en-US" dirty="0" err="1" smtClean="0"/>
              <a:t>maquinas</a:t>
            </a:r>
            <a:r>
              <a:rPr lang="en-US" dirty="0" smtClean="0"/>
              <a:t> con control de entrada</a:t>
            </a:r>
          </a:p>
          <a:p>
            <a:r>
              <a:rPr lang="en-US" dirty="0" smtClean="0"/>
              <a:t>Start/0	continue/1</a:t>
            </a:r>
          </a:p>
          <a:p>
            <a:pPr lvl="1"/>
            <a:r>
              <a:rPr lang="en-US" dirty="0" smtClean="0"/>
              <a:t>Variable/valor</a:t>
            </a:r>
          </a:p>
          <a:p>
            <a:pPr lvl="1"/>
            <a:r>
              <a:rPr lang="en-US" dirty="0" err="1" smtClean="0"/>
              <a:t>Transiciones</a:t>
            </a:r>
            <a:r>
              <a:rPr lang="en-US" dirty="0" smtClean="0"/>
              <a:t> </a:t>
            </a:r>
            <a:r>
              <a:rPr lang="en-US" dirty="0" err="1" smtClean="0"/>
              <a:t>condicionales</a:t>
            </a:r>
            <a:endParaRPr lang="en-US" dirty="0" smtClean="0"/>
          </a:p>
          <a:p>
            <a:r>
              <a:rPr lang="en-US" dirty="0" smtClean="0"/>
              <a:t>X/01</a:t>
            </a:r>
          </a:p>
          <a:p>
            <a:pPr lvl="1"/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228" y="2349438"/>
            <a:ext cx="4775200" cy="40230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172" y="3253778"/>
            <a:ext cx="3381828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Realiar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</a:t>
            </a:r>
            <a:r>
              <a:rPr lang="en-US" dirty="0" err="1" smtClean="0"/>
              <a:t>síncronos</a:t>
            </a:r>
            <a:r>
              <a:rPr lang="en-US" dirty="0" smtClean="0"/>
              <a:t> para </a:t>
            </a:r>
            <a:r>
              <a:rPr lang="en-US" dirty="0" err="1" smtClean="0"/>
              <a:t>determinar</a:t>
            </a:r>
            <a:r>
              <a:rPr lang="en-US" dirty="0" smtClean="0"/>
              <a:t> el valor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</a:t>
            </a:r>
          </a:p>
          <a:p>
            <a:pPr lvl="2"/>
            <a:r>
              <a:rPr lang="en-US" dirty="0" smtClean="0"/>
              <a:t>Dos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entrada.  </a:t>
            </a:r>
            <a:r>
              <a:rPr lang="en-US" dirty="0" err="1" smtClean="0"/>
              <a:t>Realizaremos</a:t>
            </a:r>
            <a:r>
              <a:rPr lang="en-US" dirty="0" smtClean="0"/>
              <a:t> con FF JK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19" y="3568019"/>
            <a:ext cx="33432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Realiar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smtClean="0"/>
              <a:t>Solo hay dos </a:t>
            </a:r>
            <a:r>
              <a:rPr lang="en-US" dirty="0" err="1" smtClean="0"/>
              <a:t>estados</a:t>
            </a:r>
            <a:r>
              <a:rPr lang="en-US" dirty="0" smtClean="0"/>
              <a:t> (start, continue),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eso</a:t>
            </a:r>
            <a:r>
              <a:rPr lang="en-US" dirty="0" smtClean="0"/>
              <a:t> </a:t>
            </a:r>
            <a:r>
              <a:rPr lang="en-US" dirty="0" err="1" smtClean="0"/>
              <a:t>requerimos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sola variable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la variable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0 o 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264" y="3046151"/>
            <a:ext cx="3615550" cy="31211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1429044" y="3526427"/>
            <a:ext cx="4518433" cy="21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Usar</a:t>
            </a:r>
            <a:r>
              <a:rPr lang="en-US" dirty="0"/>
              <a:t> la table de </a:t>
            </a:r>
            <a:r>
              <a:rPr lang="en-US" dirty="0" err="1"/>
              <a:t>excitación</a:t>
            </a:r>
            <a:r>
              <a:rPr lang="en-US" dirty="0"/>
              <a:t> del flip flop </a:t>
            </a:r>
            <a:r>
              <a:rPr lang="en-US" dirty="0" err="1"/>
              <a:t>síncronos</a:t>
            </a:r>
            <a:r>
              <a:rPr lang="en-US" dirty="0"/>
              <a:t> para </a:t>
            </a:r>
            <a:r>
              <a:rPr lang="en-US" dirty="0" err="1"/>
              <a:t>determinar</a:t>
            </a:r>
            <a:r>
              <a:rPr lang="en-US" dirty="0"/>
              <a:t> el valor </a:t>
            </a:r>
            <a:r>
              <a:rPr lang="en-US" dirty="0" err="1"/>
              <a:t>presente</a:t>
            </a:r>
            <a:r>
              <a:rPr lang="en-US" dirty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97" y="2813594"/>
            <a:ext cx="2774240" cy="23948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925189" y="2813594"/>
            <a:ext cx="4518433" cy="2160564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22" y="2813594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Escribir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salida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y </a:t>
            </a:r>
            <a:r>
              <a:rPr lang="en-US" dirty="0" err="1"/>
              <a:t>combinación</a:t>
            </a:r>
            <a:r>
              <a:rPr lang="en-US" dirty="0"/>
              <a:t> de entrada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13222"/>
          <a:stretch/>
        </p:blipFill>
        <p:spPr>
          <a:xfrm>
            <a:off x="646110" y="2334623"/>
            <a:ext cx="4518433" cy="216056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08" y="2533581"/>
            <a:ext cx="4452845" cy="19616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48" y="4737068"/>
            <a:ext cx="6880452" cy="20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 smtClean="0"/>
              <a:t>Simulación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Los FF no </a:t>
            </a:r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sincronización</a:t>
            </a:r>
            <a:r>
              <a:rPr lang="en-US" dirty="0" smtClean="0"/>
              <a:t> de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lo </a:t>
            </a:r>
            <a:r>
              <a:rPr lang="en-US" dirty="0" err="1" smtClean="0"/>
              <a:t>hubiese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poner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FF D </a:t>
            </a:r>
            <a:r>
              <a:rPr lang="en-US" dirty="0" err="1" smtClean="0"/>
              <a:t>sincronizados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1" y="1237205"/>
            <a:ext cx="4731656" cy="18873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100286"/>
            <a:ext cx="7022894" cy="25472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53" y="4100286"/>
            <a:ext cx="4756831" cy="14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920597"/>
            <a:ext cx="5457372" cy="30447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220" y="1206264"/>
            <a:ext cx="6265636" cy="5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" y="2278720"/>
            <a:ext cx="5923571" cy="23223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36" y="2283256"/>
            <a:ext cx="5913148" cy="23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Contacto</a:t>
            </a:r>
            <a:r>
              <a:rPr lang="en-US" dirty="0" smtClean="0"/>
              <a:t> de Forma A:  Un </a:t>
            </a:r>
            <a:r>
              <a:rPr lang="en-US" dirty="0" err="1" smtClean="0"/>
              <a:t>contacto</a:t>
            </a:r>
            <a:r>
              <a:rPr lang="en-US" dirty="0" smtClean="0"/>
              <a:t> NO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err="1" smtClean="0"/>
              <a:t>Contacto</a:t>
            </a:r>
            <a:r>
              <a:rPr lang="en-US" dirty="0" smtClean="0"/>
              <a:t> de Forma B:  Un </a:t>
            </a:r>
            <a:r>
              <a:rPr lang="en-US" dirty="0" err="1" smtClean="0"/>
              <a:t>contacto</a:t>
            </a:r>
            <a:r>
              <a:rPr lang="en-US" dirty="0" smtClean="0"/>
              <a:t> NC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cerrado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smtClean="0"/>
              <a:t>Contactor de Forma C:  Un par de </a:t>
            </a:r>
            <a:r>
              <a:rPr lang="en-US" dirty="0" err="1" smtClean="0"/>
              <a:t>contactos</a:t>
            </a:r>
            <a:r>
              <a:rPr lang="en-US" dirty="0" smtClean="0"/>
              <a:t>, </a:t>
            </a:r>
            <a:r>
              <a:rPr lang="en-US" dirty="0" err="1" smtClean="0"/>
              <a:t>uno</a:t>
            </a:r>
            <a:r>
              <a:rPr lang="en-US" dirty="0" smtClean="0"/>
              <a:t> NO y </a:t>
            </a:r>
            <a:r>
              <a:rPr lang="en-US" dirty="0" err="1" smtClean="0"/>
              <a:t>otro</a:t>
            </a:r>
            <a:r>
              <a:rPr lang="en-US" dirty="0" smtClean="0"/>
              <a:t> NC que </a:t>
            </a:r>
            <a:r>
              <a:rPr lang="en-US" dirty="0" err="1" smtClean="0"/>
              <a:t>operan</a:t>
            </a:r>
            <a:r>
              <a:rPr lang="en-US" dirty="0" smtClean="0"/>
              <a:t> de </a:t>
            </a:r>
            <a:r>
              <a:rPr lang="en-US" dirty="0" err="1" smtClean="0"/>
              <a:t>acción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relay o PLC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Elimninador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con NAND</a:t>
            </a:r>
          </a:p>
          <a:p>
            <a:pPr lvl="1"/>
            <a:r>
              <a:rPr lang="en-US" dirty="0" err="1" smtClean="0"/>
              <a:t>Contacto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forma = ____?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34" y="3395640"/>
            <a:ext cx="3962273" cy="22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la entrada de </a:t>
            </a:r>
            <a:r>
              <a:rPr lang="en-US" dirty="0" err="1" smtClean="0"/>
              <a:t>shift_in</a:t>
            </a:r>
            <a:r>
              <a:rPr lang="en-US" dirty="0" smtClean="0"/>
              <a:t> y </a:t>
            </a:r>
            <a:r>
              <a:rPr lang="en-US" dirty="0" err="1" smtClean="0"/>
              <a:t>shift_out</a:t>
            </a:r>
            <a:r>
              <a:rPr lang="en-US" dirty="0" smtClean="0"/>
              <a:t> son </a:t>
            </a:r>
            <a:r>
              <a:rPr lang="en-US" dirty="0" err="1" smtClean="0"/>
              <a:t>diferentes</a:t>
            </a:r>
            <a:r>
              <a:rPr lang="en-US" dirty="0" smtClean="0"/>
              <a:t> se </a:t>
            </a:r>
            <a:r>
              <a:rPr lang="en-US" dirty="0" err="1" smtClean="0"/>
              <a:t>ingresa</a:t>
            </a:r>
            <a:r>
              <a:rPr lang="en-US" dirty="0" smtClean="0"/>
              <a:t>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se </a:t>
            </a:r>
            <a:r>
              <a:rPr lang="en-US" dirty="0" err="1" smtClean="0"/>
              <a:t>hace</a:t>
            </a:r>
            <a:r>
              <a:rPr lang="en-US" dirty="0" smtClean="0"/>
              <a:t> la </a:t>
            </a:r>
            <a:r>
              <a:rPr lang="en-US" dirty="0" err="1" smtClean="0"/>
              <a:t>carga</a:t>
            </a:r>
            <a:r>
              <a:rPr lang="en-US" dirty="0" smtClean="0"/>
              <a:t> de 1111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dividida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2^4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1" y="3605643"/>
            <a:ext cx="6422777" cy="18517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3605643"/>
            <a:ext cx="5148507" cy="19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267"/>
            <a:ext cx="4820394" cy="2221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94" y="2278267"/>
            <a:ext cx="3924300" cy="3648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245" y="2278267"/>
            <a:ext cx="3483755" cy="24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366509"/>
            <a:ext cx="5283200" cy="17162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4650468"/>
            <a:ext cx="6723859" cy="22075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14" y="2375888"/>
            <a:ext cx="6605365" cy="21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de un </a:t>
            </a:r>
            <a:r>
              <a:rPr lang="en-US" dirty="0" err="1" smtClean="0"/>
              <a:t>decodificador</a:t>
            </a:r>
            <a:r>
              <a:rPr lang="en-US" dirty="0" smtClean="0"/>
              <a:t> de BCD-7seg con el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debouncer</a:t>
            </a:r>
            <a:r>
              <a:rPr lang="en-US" dirty="0" smtClean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09114" y="1757136"/>
            <a:ext cx="4276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03" y="2409371"/>
            <a:ext cx="2801315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10733"/>
            <a:ext cx="5143500" cy="3371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86" y="1222988"/>
            <a:ext cx="4572000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4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Observamos</a:t>
            </a:r>
            <a:r>
              <a:rPr lang="en-US" dirty="0" smtClean="0"/>
              <a:t> con </a:t>
            </a:r>
            <a:r>
              <a:rPr lang="en-US" dirty="0" err="1" smtClean="0"/>
              <a:t>anterioridad</a:t>
            </a:r>
            <a:r>
              <a:rPr lang="en-US" dirty="0" smtClean="0"/>
              <a:t> </a:t>
            </a:r>
            <a:r>
              <a:rPr lang="en-US" dirty="0" err="1" smtClean="0"/>
              <a:t>contadores</a:t>
            </a:r>
            <a:r>
              <a:rPr lang="en-US" dirty="0" smtClean="0"/>
              <a:t> que no </a:t>
            </a:r>
            <a:r>
              <a:rPr lang="en-US" dirty="0" err="1" smtClean="0"/>
              <a:t>seguian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modulo de </a:t>
            </a:r>
            <a:r>
              <a:rPr lang="en-US" dirty="0" err="1" smtClean="0"/>
              <a:t>cuenta</a:t>
            </a:r>
            <a:r>
              <a:rPr lang="en-US" dirty="0" smtClean="0"/>
              <a:t> </a:t>
            </a:r>
            <a:r>
              <a:rPr lang="en-US" dirty="0" err="1" smtClean="0"/>
              <a:t>máximo</a:t>
            </a:r>
            <a:endParaRPr lang="en-US" dirty="0" smtClean="0"/>
          </a:p>
          <a:p>
            <a:pPr lvl="1"/>
            <a:r>
              <a:rPr lang="en-US" dirty="0" err="1" smtClean="0"/>
              <a:t>Ejemplo</a:t>
            </a:r>
            <a:r>
              <a:rPr lang="en-US" dirty="0" smtClean="0"/>
              <a:t>, un modulo 10 que use solo 6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02" y="2245571"/>
            <a:ext cx="4675188" cy="44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293" y="2232275"/>
            <a:ext cx="5737678" cy="4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5" y="1348778"/>
            <a:ext cx="3882571" cy="54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del </a:t>
            </a:r>
            <a:r>
              <a:rPr lang="en-US" dirty="0" err="1" smtClean="0"/>
              <a:t>mapa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2295071"/>
            <a:ext cx="7884380" cy="2509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01" y="4863435"/>
            <a:ext cx="2912155" cy="19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Simulación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6" y="2946528"/>
            <a:ext cx="6872289" cy="28970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smtClean="0"/>
              <a:t>VHDL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23632"/>
            <a:ext cx="4151086" cy="2634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87" y="2175512"/>
            <a:ext cx="3932879" cy="46824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967" y="2175511"/>
            <a:ext cx="4108034" cy="27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Un simple </a:t>
            </a:r>
            <a:r>
              <a:rPr lang="en-US" dirty="0" err="1" smtClean="0"/>
              <a:t>controlador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 se </a:t>
            </a:r>
            <a:r>
              <a:rPr lang="en-US" dirty="0" err="1" smtClean="0"/>
              <a:t>daría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diagram</a:t>
            </a:r>
          </a:p>
          <a:p>
            <a:pPr lvl="1"/>
            <a:r>
              <a:rPr lang="en-US" dirty="0" err="1" smtClean="0"/>
              <a:t>Salidas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NorteSurR</a:t>
            </a:r>
            <a:r>
              <a:rPr lang="en-US" dirty="0" smtClean="0"/>
              <a:t>, </a:t>
            </a:r>
            <a:r>
              <a:rPr lang="en-US" dirty="0" err="1" smtClean="0"/>
              <a:t>NorteSurY</a:t>
            </a:r>
            <a:r>
              <a:rPr lang="en-US" dirty="0" smtClean="0"/>
              <a:t>, </a:t>
            </a:r>
            <a:r>
              <a:rPr lang="en-US" dirty="0" err="1" smtClean="0"/>
              <a:t>NorteSurG</a:t>
            </a:r>
            <a:endParaRPr lang="en-US" dirty="0" smtClean="0"/>
          </a:p>
          <a:p>
            <a:pPr lvl="2"/>
            <a:r>
              <a:rPr lang="en-US" dirty="0" err="1" smtClean="0"/>
              <a:t>EsteOesteR</a:t>
            </a:r>
            <a:r>
              <a:rPr lang="en-US" dirty="0" smtClean="0"/>
              <a:t>, </a:t>
            </a:r>
            <a:r>
              <a:rPr lang="en-US" dirty="0" err="1" smtClean="0"/>
              <a:t>EsteOesteY</a:t>
            </a:r>
            <a:r>
              <a:rPr lang="en-US" dirty="0" smtClean="0"/>
              <a:t>, </a:t>
            </a:r>
            <a:r>
              <a:rPr lang="en-US" dirty="0" err="1" smtClean="0"/>
              <a:t>EsteOesteG</a:t>
            </a:r>
            <a:endParaRPr lang="en-US" dirty="0" smtClean="0"/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encenderá</a:t>
            </a:r>
            <a:r>
              <a:rPr lang="en-US" dirty="0" smtClean="0"/>
              <a:t> las </a:t>
            </a:r>
            <a:r>
              <a:rPr lang="en-US" dirty="0" err="1" smtClean="0"/>
              <a:t>luces</a:t>
            </a:r>
            <a:r>
              <a:rPr lang="en-US" dirty="0" smtClean="0"/>
              <a:t> (0)</a:t>
            </a:r>
          </a:p>
          <a:p>
            <a:pPr lvl="1"/>
            <a:r>
              <a:rPr lang="en-US" dirty="0" smtClean="0"/>
              <a:t>Entrada:</a:t>
            </a:r>
          </a:p>
          <a:p>
            <a:pPr lvl="2"/>
            <a:r>
              <a:rPr lang="en-US" dirty="0" smtClean="0"/>
              <a:t>TIMER</a:t>
            </a:r>
          </a:p>
          <a:p>
            <a:pPr lvl="2"/>
            <a:r>
              <a:rPr lang="en-US" dirty="0" err="1" smtClean="0"/>
              <a:t>Cambiará</a:t>
            </a:r>
            <a:r>
              <a:rPr lang="en-US" dirty="0" smtClean="0"/>
              <a:t> de s0-&gt;s1 o de s2-&gt;s3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228" y="2017048"/>
            <a:ext cx="2964996" cy="39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facil</a:t>
            </a:r>
            <a:r>
              <a:rPr lang="en-US" dirty="0" smtClean="0"/>
              <a:t> </a:t>
            </a:r>
            <a:r>
              <a:rPr lang="en-US" dirty="0" err="1" smtClean="0"/>
              <a:t>visualización</a:t>
            </a:r>
            <a:r>
              <a:rPr lang="en-US" dirty="0" smtClean="0"/>
              <a:t> </a:t>
            </a:r>
            <a:r>
              <a:rPr lang="en-US" dirty="0" err="1" smtClean="0"/>
              <a:t>pasamos</a:t>
            </a:r>
            <a:r>
              <a:rPr lang="en-US" dirty="0" smtClean="0"/>
              <a:t> </a:t>
            </a:r>
            <a:r>
              <a:rPr lang="en-US" dirty="0" err="1" smtClean="0"/>
              <a:t>dividiendo</a:t>
            </a:r>
            <a:r>
              <a:rPr lang="en-US" dirty="0" smtClean="0"/>
              <a:t> el </a:t>
            </a:r>
            <a:r>
              <a:rPr lang="en-US" dirty="0" err="1" smtClean="0"/>
              <a:t>reloj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divisior</a:t>
            </a:r>
            <a:endParaRPr lang="en-US" dirty="0" smtClean="0"/>
          </a:p>
          <a:p>
            <a:pPr lvl="1"/>
            <a:r>
              <a:rPr lang="en-US" dirty="0" err="1" smtClean="0"/>
              <a:t>Rojo</a:t>
            </a:r>
            <a:r>
              <a:rPr lang="en-US" dirty="0" smtClean="0"/>
              <a:t> = 5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Verde = 4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Amarillo = 1 </a:t>
            </a:r>
            <a:r>
              <a:rPr lang="en-US" dirty="0" err="1" smtClean="0"/>
              <a:t>ciclo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9" y="1912266"/>
            <a:ext cx="6314622" cy="41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(Contador modulo 5)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22" y="1935837"/>
            <a:ext cx="5433650" cy="36031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8" y="1935837"/>
            <a:ext cx="6428060" cy="30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547" y="4005944"/>
            <a:ext cx="4161557" cy="27596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853248"/>
            <a:ext cx="7610964" cy="29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9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611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Continuo:  </a:t>
            </a:r>
            <a:r>
              <a:rPr lang="en-US" dirty="0" err="1" smtClean="0"/>
              <a:t>Conectadas</a:t>
            </a:r>
            <a:r>
              <a:rPr lang="en-US" dirty="0" smtClean="0"/>
              <a:t> </a:t>
            </a:r>
            <a:r>
              <a:rPr lang="en-US" dirty="0" err="1" smtClean="0"/>
              <a:t>suavemente</a:t>
            </a:r>
            <a:r>
              <a:rPr lang="en-US" dirty="0" smtClean="0"/>
              <a:t>.  Una </a:t>
            </a:r>
            <a:r>
              <a:rPr lang="en-US" dirty="0" err="1" smtClean="0"/>
              <a:t>serie</a:t>
            </a:r>
            <a:r>
              <a:rPr lang="en-US" dirty="0" smtClean="0"/>
              <a:t> consecutive de </a:t>
            </a:r>
            <a:r>
              <a:rPr lang="en-US" dirty="0" err="1" smtClean="0"/>
              <a:t>valores</a:t>
            </a:r>
            <a:r>
              <a:rPr lang="en-US" dirty="0" smtClean="0"/>
              <a:t> con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cambio</a:t>
            </a:r>
            <a:r>
              <a:rPr lang="en-US" dirty="0" smtClean="0"/>
              <a:t> no </a:t>
            </a:r>
            <a:r>
              <a:rPr lang="en-US" dirty="0" err="1" smtClean="0"/>
              <a:t>instantáneos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Discreto</a:t>
            </a:r>
            <a:r>
              <a:rPr lang="en-US" dirty="0" smtClean="0"/>
              <a:t>:  </a:t>
            </a:r>
            <a:r>
              <a:rPr lang="en-US" dirty="0" err="1" smtClean="0"/>
              <a:t>Separado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o </a:t>
            </a:r>
            <a:r>
              <a:rPr lang="en-US" dirty="0" err="1" smtClean="0"/>
              <a:t>piezas</a:t>
            </a:r>
            <a:r>
              <a:rPr lang="en-US" dirty="0" smtClean="0"/>
              <a:t>.  Una </a:t>
            </a:r>
            <a:r>
              <a:rPr lang="en-US" dirty="0" err="1" smtClean="0"/>
              <a:t>serie</a:t>
            </a:r>
            <a:r>
              <a:rPr lang="en-US" dirty="0" smtClean="0"/>
              <a:t> </a:t>
            </a:r>
            <a:r>
              <a:rPr lang="en-US" dirty="0" err="1" smtClean="0"/>
              <a:t>discontinua</a:t>
            </a:r>
            <a:r>
              <a:rPr lang="en-US" dirty="0" smtClean="0"/>
              <a:t> de </a:t>
            </a:r>
            <a:r>
              <a:rPr lang="en-US" dirty="0" err="1" smtClean="0"/>
              <a:t>valores</a:t>
            </a:r>
            <a:endParaRPr lang="en-US" dirty="0" smtClean="0"/>
          </a:p>
          <a:p>
            <a:r>
              <a:rPr lang="en-US" dirty="0" err="1" smtClean="0"/>
              <a:t>Analógico</a:t>
            </a:r>
            <a:r>
              <a:rPr lang="en-US" dirty="0" smtClean="0"/>
              <a:t>:  Una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física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temperature o </a:t>
            </a:r>
            <a:r>
              <a:rPr lang="en-US" dirty="0" err="1" smtClean="0"/>
              <a:t>velocidad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proporcional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o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Digital:  Una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representar</a:t>
            </a:r>
            <a:r>
              <a:rPr lang="en-US" dirty="0" smtClean="0"/>
              <a:t> la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física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números</a:t>
            </a:r>
            <a:r>
              <a:rPr lang="en-US" dirty="0" smtClean="0"/>
              <a:t> binaries.  Una </a:t>
            </a:r>
            <a:r>
              <a:rPr lang="en-US" dirty="0" err="1" smtClean="0"/>
              <a:t>cantidad</a:t>
            </a:r>
            <a:r>
              <a:rPr lang="en-US" dirty="0" smtClean="0"/>
              <a:t> digital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discretos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 a Digital: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convierte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(</a:t>
            </a:r>
            <a:r>
              <a:rPr lang="en-US" dirty="0" err="1" smtClean="0"/>
              <a:t>llamado</a:t>
            </a:r>
            <a:r>
              <a:rPr lang="en-US" dirty="0" smtClean="0"/>
              <a:t> </a:t>
            </a:r>
            <a:r>
              <a:rPr lang="en-US" dirty="0" err="1" smtClean="0"/>
              <a:t>tambien</a:t>
            </a:r>
            <a:r>
              <a:rPr lang="en-US" dirty="0" smtClean="0"/>
              <a:t> ADC)</a:t>
            </a:r>
          </a:p>
          <a:p>
            <a:r>
              <a:rPr lang="en-US" dirty="0" err="1" smtClean="0"/>
              <a:t>Convertidor</a:t>
            </a:r>
            <a:r>
              <a:rPr lang="en-US" dirty="0" smtClean="0"/>
              <a:t> Digital a </a:t>
            </a:r>
            <a:r>
              <a:rPr lang="en-US" dirty="0" err="1" smtClean="0"/>
              <a:t>Analógico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convierte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digital de entrada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o </a:t>
            </a:r>
            <a:r>
              <a:rPr lang="en-US" dirty="0" err="1" smtClean="0"/>
              <a:t>corriente</a:t>
            </a:r>
            <a:r>
              <a:rPr lang="en-US" dirty="0" smtClean="0"/>
              <a:t>. (</a:t>
            </a:r>
            <a:r>
              <a:rPr lang="en-US" dirty="0" err="1" smtClean="0"/>
              <a:t>llamado</a:t>
            </a:r>
            <a:r>
              <a:rPr lang="en-US" dirty="0" smtClean="0"/>
              <a:t> </a:t>
            </a:r>
            <a:r>
              <a:rPr lang="en-US" dirty="0" err="1" smtClean="0"/>
              <a:t>tambien</a:t>
            </a:r>
            <a:r>
              <a:rPr lang="en-US" dirty="0" smtClean="0"/>
              <a:t> DAC)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Muestra</a:t>
            </a:r>
            <a:r>
              <a:rPr lang="en-US" dirty="0" smtClean="0"/>
              <a:t>:  Una </a:t>
            </a:r>
            <a:r>
              <a:rPr lang="en-US" dirty="0" err="1" smtClean="0"/>
              <a:t>medición</a:t>
            </a:r>
            <a:r>
              <a:rPr lang="en-US" dirty="0" smtClean="0"/>
              <a:t> </a:t>
            </a:r>
            <a:r>
              <a:rPr lang="en-US" dirty="0" err="1" smtClean="0"/>
              <a:t>instantánea</a:t>
            </a:r>
            <a:r>
              <a:rPr lang="en-US" dirty="0" smtClean="0"/>
              <a:t> </a:t>
            </a:r>
            <a:r>
              <a:rPr lang="en-US" dirty="0" err="1" smtClean="0"/>
              <a:t>tomada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endParaRPr lang="en-US" dirty="0" smtClean="0"/>
          </a:p>
          <a:p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: 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muestras</a:t>
            </a:r>
            <a:r>
              <a:rPr lang="en-US" dirty="0" smtClean="0"/>
              <a:t> </a:t>
            </a:r>
            <a:r>
              <a:rPr lang="en-US" dirty="0" err="1" smtClean="0"/>
              <a:t>tomadas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Quantización</a:t>
            </a:r>
            <a:r>
              <a:rPr lang="en-US" dirty="0" smtClean="0"/>
              <a:t>:  El </a:t>
            </a:r>
            <a:r>
              <a:rPr lang="en-US" dirty="0" err="1" smtClean="0"/>
              <a:t>número</a:t>
            </a:r>
            <a:r>
              <a:rPr lang="en-US" dirty="0" smtClean="0"/>
              <a:t> de bits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voltage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numero</a:t>
            </a:r>
            <a:r>
              <a:rPr lang="en-US" dirty="0" smtClean="0"/>
              <a:t> digital.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: 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difrencia</a:t>
            </a:r>
            <a:r>
              <a:rPr lang="en-US" dirty="0" smtClean="0"/>
              <a:t> del valor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correspondiente</a:t>
            </a:r>
            <a:r>
              <a:rPr lang="en-US" dirty="0" smtClean="0"/>
              <a:t> a dos </a:t>
            </a:r>
            <a:r>
              <a:rPr lang="en-US" dirty="0" err="1" smtClean="0"/>
              <a:t>códigos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.  [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89" y="2350700"/>
            <a:ext cx="3797804" cy="34571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76" y="2395537"/>
            <a:ext cx="4245790" cy="34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0 a 8V</a:t>
            </a:r>
          </a:p>
          <a:p>
            <a:r>
              <a:rPr lang="en-US" dirty="0" err="1" smtClean="0"/>
              <a:t>Dividida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16 </a:t>
            </a:r>
            <a:r>
              <a:rPr lang="en-US" dirty="0" err="1" smtClean="0"/>
              <a:t>pasos</a:t>
            </a:r>
            <a:endParaRPr lang="en-US" dirty="0" smtClean="0"/>
          </a:p>
          <a:p>
            <a:r>
              <a:rPr lang="en-US" dirty="0" err="1" smtClean="0"/>
              <a:t>Resolución</a:t>
            </a:r>
            <a:r>
              <a:rPr lang="en-US" dirty="0" smtClean="0"/>
              <a:t>: 8/16 = Vmax/2^n = 0.5V/</a:t>
            </a:r>
            <a:r>
              <a:rPr lang="en-US" dirty="0" err="1" smtClean="0"/>
              <a:t>paso</a:t>
            </a:r>
            <a:endParaRPr lang="en-US" dirty="0"/>
          </a:p>
          <a:p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1ms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0" y="1980383"/>
            <a:ext cx="2023652" cy="1842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538" y="1980383"/>
            <a:ext cx="2326656" cy="18699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12" y="1853248"/>
            <a:ext cx="3125128" cy="44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 = 8 Sin(10t)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9" y="2168215"/>
            <a:ext cx="3707073" cy="39649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886" y="2168215"/>
            <a:ext cx="3833883" cy="39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cuantización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54" y="1988244"/>
            <a:ext cx="6917131" cy="45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8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cuantización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endParaRPr lang="en-US" dirty="0" smtClean="0"/>
          </a:p>
          <a:p>
            <a:r>
              <a:rPr lang="en-US" dirty="0" smtClean="0"/>
              <a:t>72 </a:t>
            </a:r>
            <a:r>
              <a:rPr lang="en-US" dirty="0" err="1" smtClean="0"/>
              <a:t>muestras</a:t>
            </a:r>
            <a:endParaRPr lang="en-US" dirty="0" smtClean="0"/>
          </a:p>
          <a:p>
            <a:r>
              <a:rPr lang="en-US" dirty="0" smtClean="0"/>
              <a:t>18 </a:t>
            </a:r>
            <a:r>
              <a:rPr lang="en-US" dirty="0" err="1" smtClean="0"/>
              <a:t>muestras</a:t>
            </a:r>
            <a:endParaRPr lang="en-US" dirty="0" smtClean="0"/>
          </a:p>
          <a:p>
            <a:r>
              <a:rPr lang="en-US" dirty="0" smtClean="0"/>
              <a:t>8 </a:t>
            </a:r>
            <a:r>
              <a:rPr lang="en-US" dirty="0" err="1" smtClean="0"/>
              <a:t>muestras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283" y="1247324"/>
            <a:ext cx="6328205" cy="53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generalizado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amplificador</a:t>
            </a:r>
            <a:r>
              <a:rPr lang="en-US" dirty="0" smtClean="0"/>
              <a:t> </a:t>
            </a:r>
            <a:r>
              <a:rPr lang="en-US" dirty="0" err="1" smtClean="0"/>
              <a:t>operacional</a:t>
            </a:r>
            <a:r>
              <a:rPr lang="en-US" dirty="0" smtClean="0"/>
              <a:t> opera </a:t>
            </a:r>
            <a:r>
              <a:rPr lang="en-US" dirty="0" err="1" smtClean="0"/>
              <a:t>como</a:t>
            </a:r>
            <a:r>
              <a:rPr lang="en-US" dirty="0" smtClean="0"/>
              <a:t> un</a:t>
            </a:r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… </a:t>
            </a:r>
            <a:r>
              <a:rPr lang="en-US" dirty="0" err="1" smtClean="0"/>
              <a:t>convertidor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a </a:t>
            </a:r>
            <a:r>
              <a:rPr lang="en-US" dirty="0" err="1" smtClean="0"/>
              <a:t>corriente</a:t>
            </a:r>
            <a:endParaRPr lang="en-US" dirty="0" smtClean="0"/>
          </a:p>
          <a:p>
            <a:pPr lvl="1"/>
            <a:r>
              <a:rPr lang="en-US" dirty="0" smtClean="0"/>
              <a:t>La entrada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ganancia</a:t>
            </a:r>
            <a:r>
              <a:rPr lang="en-US" dirty="0" smtClean="0"/>
              <a:t> (&gt; 2M)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caida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pequeña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</a:t>
            </a:r>
            <a:r>
              <a:rPr lang="en-US" dirty="0" err="1" smtClean="0"/>
              <a:t>Iopamp</a:t>
            </a:r>
            <a:r>
              <a:rPr lang="en-US" dirty="0" smtClean="0"/>
              <a:t> = </a:t>
            </a:r>
            <a:r>
              <a:rPr lang="en-US" dirty="0" err="1" smtClean="0"/>
              <a:t>baja</a:t>
            </a:r>
            <a:endParaRPr lang="en-US" dirty="0" smtClean="0"/>
          </a:p>
          <a:p>
            <a:pPr lvl="1"/>
            <a:r>
              <a:rPr lang="en-US" dirty="0" smtClean="0"/>
              <a:t>La terminal </a:t>
            </a:r>
            <a:r>
              <a:rPr lang="en-US" dirty="0" err="1" smtClean="0"/>
              <a:t>inversora</a:t>
            </a:r>
            <a:r>
              <a:rPr lang="en-US" dirty="0" smtClean="0"/>
              <a:t> y no </a:t>
            </a:r>
            <a:r>
              <a:rPr lang="en-US" dirty="0" err="1" smtClean="0"/>
              <a:t>inversora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casi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106" y="1152983"/>
            <a:ext cx="4451900" cy="23031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706" y="3682049"/>
            <a:ext cx="3502300" cy="2757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791" y="5620215"/>
            <a:ext cx="5307151" cy="10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Escribir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de un DAC y </a:t>
            </a:r>
            <a:r>
              <a:rPr lang="en-US" dirty="0" err="1" smtClean="0"/>
              <a:t>calcular</a:t>
            </a:r>
            <a:r>
              <a:rPr lang="en-US" dirty="0" smtClean="0"/>
              <a:t> el valor de </a:t>
            </a:r>
            <a:r>
              <a:rPr lang="en-US" dirty="0" err="1" smtClean="0"/>
              <a:t>Ia</a:t>
            </a:r>
            <a:r>
              <a:rPr lang="en-US" dirty="0" smtClean="0"/>
              <a:t> para:</a:t>
            </a:r>
          </a:p>
          <a:p>
            <a:pPr lvl="1"/>
            <a:r>
              <a:rPr lang="en-US" dirty="0" smtClean="0"/>
              <a:t>b3b2b1b0 = 0000, 0001, 1000, 1010, 1111 </a:t>
            </a:r>
          </a:p>
          <a:p>
            <a:pPr lvl="1"/>
            <a:r>
              <a:rPr lang="en-US" dirty="0" err="1" smtClean="0"/>
              <a:t>Iref</a:t>
            </a:r>
            <a:r>
              <a:rPr lang="en-US" dirty="0" smtClean="0"/>
              <a:t> = 1mA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723916"/>
            <a:ext cx="5307151" cy="10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 a Digital </a:t>
            </a:r>
            <a:r>
              <a:rPr lang="en-US" dirty="0" err="1" smtClean="0"/>
              <a:t>Ponderado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857219"/>
            <a:ext cx="6202874" cy="29637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90" y="1093784"/>
            <a:ext cx="1573623" cy="15430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805" y="2636851"/>
            <a:ext cx="5103881" cy="16887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805" y="4399174"/>
            <a:ext cx="3722570" cy="2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Calcular</a:t>
            </a:r>
            <a:r>
              <a:rPr lang="en-US" dirty="0" smtClean="0"/>
              <a:t> el valor </a:t>
            </a:r>
            <a:r>
              <a:rPr lang="en-US" dirty="0" err="1" smtClean="0"/>
              <a:t>analógico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un DAC </a:t>
            </a:r>
            <a:r>
              <a:rPr lang="en-US" dirty="0" err="1" smtClean="0"/>
              <a:t>ponderado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la entrada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B3b2b1b0 = 0000, 1000, 1111, </a:t>
            </a:r>
            <a:r>
              <a:rPr lang="en-US" dirty="0" err="1" smtClean="0"/>
              <a:t>Vref</a:t>
            </a:r>
            <a:r>
              <a:rPr lang="en-US" dirty="0" smtClean="0"/>
              <a:t> = 5V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El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este</a:t>
            </a:r>
            <a:r>
              <a:rPr lang="en-US" dirty="0" smtClean="0"/>
              <a:t> DAC </a:t>
            </a:r>
            <a:r>
              <a:rPr lang="en-US" dirty="0" err="1" smtClean="0"/>
              <a:t>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increment de bits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dificil</a:t>
            </a:r>
            <a:r>
              <a:rPr lang="en-US" dirty="0" smtClean="0"/>
              <a:t> de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fijos</a:t>
            </a:r>
            <a:endParaRPr lang="en-US" dirty="0" smtClean="0"/>
          </a:p>
          <a:p>
            <a:pPr lvl="1"/>
            <a:r>
              <a:rPr lang="en-US" dirty="0" smtClean="0"/>
              <a:t>Para un DAC 4 bits</a:t>
            </a:r>
          </a:p>
          <a:p>
            <a:pPr lvl="2"/>
            <a:r>
              <a:rPr lang="en-US" dirty="0" smtClean="0"/>
              <a:t>1K a 8k</a:t>
            </a:r>
          </a:p>
          <a:p>
            <a:pPr lvl="1"/>
            <a:r>
              <a:rPr lang="en-US" dirty="0" smtClean="0"/>
              <a:t>Para un DAC de 8 bits</a:t>
            </a:r>
          </a:p>
          <a:p>
            <a:pPr lvl="2"/>
            <a:r>
              <a:rPr lang="en-US" dirty="0" smtClean="0"/>
              <a:t>1k a 128k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918" y="2821490"/>
            <a:ext cx="3722570" cy="2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Conertidor</a:t>
            </a:r>
            <a:r>
              <a:rPr lang="en-US" dirty="0" smtClean="0"/>
              <a:t> R-2R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Image result for R-2R D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2779388"/>
            <a:ext cx="4641930" cy="17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54" y="1433807"/>
            <a:ext cx="7098030" cy="5279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12" y="5103966"/>
            <a:ext cx="3480929" cy="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Convertidor</a:t>
            </a:r>
            <a:r>
              <a:rPr lang="en-US" dirty="0" smtClean="0"/>
              <a:t> R-2R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importa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 red, el valor </a:t>
            </a:r>
            <a:r>
              <a:rPr lang="en-US" dirty="0" err="1" smtClean="0"/>
              <a:t>siempre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R</a:t>
            </a:r>
          </a:p>
          <a:p>
            <a:r>
              <a:rPr lang="en-US" dirty="0" err="1" smtClean="0"/>
              <a:t>Calcular</a:t>
            </a:r>
            <a:r>
              <a:rPr lang="en-US" dirty="0" smtClean="0"/>
              <a:t> para un DAC R-2R de 4 bits el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Vref</a:t>
            </a:r>
            <a:r>
              <a:rPr lang="en-US" dirty="0" smtClean="0"/>
              <a:t> = 10V</a:t>
            </a:r>
          </a:p>
          <a:p>
            <a:pPr lvl="1"/>
            <a:r>
              <a:rPr lang="en-US" dirty="0" smtClean="0"/>
              <a:t>0000</a:t>
            </a:r>
          </a:p>
          <a:p>
            <a:pPr lvl="1"/>
            <a:r>
              <a:rPr lang="en-US" dirty="0" smtClean="0"/>
              <a:t>1000</a:t>
            </a:r>
          </a:p>
          <a:p>
            <a:pPr lvl="1"/>
            <a:r>
              <a:rPr lang="en-US" dirty="0" smtClean="0"/>
              <a:t>0100</a:t>
            </a:r>
          </a:p>
          <a:p>
            <a:pPr lvl="1"/>
            <a:r>
              <a:rPr lang="en-US" dirty="0" smtClean="0"/>
              <a:t>1100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lo </a:t>
            </a:r>
            <a:r>
              <a:rPr lang="en-US" dirty="0" err="1" smtClean="0"/>
              <a:t>mismo</a:t>
            </a:r>
            <a:r>
              <a:rPr lang="en-US" dirty="0" smtClean="0"/>
              <a:t> para un DAC de 8 bits 00000000, 10000000, 01000000, 11000000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Ejemplo</a:t>
            </a:r>
            <a:r>
              <a:rPr lang="en-US" dirty="0" smtClean="0"/>
              <a:t> de DAC, el MCP1408</a:t>
            </a:r>
          </a:p>
          <a:p>
            <a:r>
              <a:rPr lang="en-US" dirty="0" err="1" smtClean="0"/>
              <a:t>Iref</a:t>
            </a:r>
            <a:r>
              <a:rPr lang="en-US" dirty="0" smtClean="0"/>
              <a:t> = </a:t>
            </a:r>
            <a:r>
              <a:rPr lang="en-US" dirty="0" err="1" smtClean="0"/>
              <a:t>Vref</a:t>
            </a:r>
            <a:r>
              <a:rPr lang="en-US" dirty="0" smtClean="0"/>
              <a:t>/R14</a:t>
            </a:r>
          </a:p>
          <a:p>
            <a:r>
              <a:rPr lang="en-US" dirty="0" smtClean="0"/>
              <a:t>Io = weight*</a:t>
            </a:r>
            <a:r>
              <a:rPr lang="en-US" dirty="0" err="1" smtClean="0"/>
              <a:t>Iref</a:t>
            </a:r>
            <a:endParaRPr lang="en-US" dirty="0" smtClean="0"/>
          </a:p>
          <a:p>
            <a:r>
              <a:rPr lang="en-US" dirty="0" smtClean="0"/>
              <a:t>Vo = Io*</a:t>
            </a:r>
            <a:r>
              <a:rPr lang="en-US" dirty="0" err="1" smtClean="0"/>
              <a:t>Rf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Calcular</a:t>
            </a:r>
            <a:r>
              <a:rPr lang="en-US" dirty="0" smtClean="0"/>
              <a:t> Vo para MC1408</a:t>
            </a:r>
          </a:p>
          <a:p>
            <a:r>
              <a:rPr lang="en-US" dirty="0" smtClean="0"/>
              <a:t>R14 = 5.6k, </a:t>
            </a:r>
            <a:r>
              <a:rPr lang="en-US" dirty="0" err="1" smtClean="0"/>
              <a:t>Rf</a:t>
            </a:r>
            <a:r>
              <a:rPr lang="en-US" dirty="0" smtClean="0"/>
              <a:t> = 3.3k, </a:t>
            </a:r>
            <a:r>
              <a:rPr lang="en-US" dirty="0" err="1" smtClean="0"/>
              <a:t>Vref</a:t>
            </a:r>
            <a:r>
              <a:rPr lang="en-US" dirty="0" smtClean="0"/>
              <a:t> = 8V</a:t>
            </a:r>
          </a:p>
          <a:p>
            <a:r>
              <a:rPr lang="en-US" dirty="0" smtClean="0"/>
              <a:t>8 bits</a:t>
            </a:r>
          </a:p>
          <a:p>
            <a:pPr lvl="1"/>
            <a:r>
              <a:rPr lang="en-US" dirty="0" smtClean="0"/>
              <a:t>0</a:t>
            </a:r>
          </a:p>
          <a:p>
            <a:pPr lvl="1"/>
            <a:r>
              <a:rPr lang="en-US" dirty="0" smtClean="0"/>
              <a:t>1</a:t>
            </a:r>
          </a:p>
          <a:p>
            <a:pPr lvl="1"/>
            <a:r>
              <a:rPr lang="en-US" dirty="0" smtClean="0"/>
              <a:t>128</a:t>
            </a:r>
          </a:p>
          <a:p>
            <a:pPr lvl="1"/>
            <a:r>
              <a:rPr lang="en-US" dirty="0" smtClean="0"/>
              <a:t>160</a:t>
            </a:r>
          </a:p>
          <a:p>
            <a:pPr lvl="1"/>
            <a:r>
              <a:rPr lang="en-US" dirty="0" smtClean="0"/>
              <a:t>255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076" name="Picture 4" descr="Image result for MC14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1378858"/>
            <a:ext cx="6471073" cy="46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7" y="3238723"/>
            <a:ext cx="5045453" cy="7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Generador</a:t>
            </a:r>
            <a:r>
              <a:rPr lang="en-US" dirty="0" smtClean="0"/>
              <a:t> de </a:t>
            </a:r>
            <a:r>
              <a:rPr lang="en-US" dirty="0" err="1" smtClean="0"/>
              <a:t>Rampa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50" y="1862818"/>
            <a:ext cx="5120026" cy="47702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" y="2551609"/>
            <a:ext cx="4408230" cy="33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 smtClean="0"/>
          </a:p>
          <a:p>
            <a:pPr lvl="1"/>
            <a:r>
              <a:rPr lang="en-US" dirty="0" smtClean="0"/>
              <a:t>Observe que </a:t>
            </a:r>
            <a:r>
              <a:rPr lang="en-US" dirty="0" err="1" smtClean="0"/>
              <a:t>pasa</a:t>
            </a:r>
            <a:r>
              <a:rPr lang="en-US" dirty="0" smtClean="0"/>
              <a:t> a increment de la entrada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4" y="2779388"/>
            <a:ext cx="6686503" cy="36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Monotonicidad</a:t>
            </a:r>
            <a:r>
              <a:rPr lang="en-US" dirty="0" smtClean="0"/>
              <a:t>:  La </a:t>
            </a:r>
            <a:r>
              <a:rPr lang="en-US" dirty="0" err="1" smtClean="0"/>
              <a:t>salida</a:t>
            </a:r>
            <a:r>
              <a:rPr lang="en-US" dirty="0" smtClean="0"/>
              <a:t> del DAC </a:t>
            </a:r>
            <a:r>
              <a:rPr lang="en-US" dirty="0" err="1" smtClean="0"/>
              <a:t>debería</a:t>
            </a:r>
            <a:r>
              <a:rPr lang="en-US" dirty="0" smtClean="0"/>
              <a:t> </a:t>
            </a:r>
            <a:r>
              <a:rPr lang="en-US" dirty="0" err="1" smtClean="0"/>
              <a:t>crecer</a:t>
            </a:r>
            <a:r>
              <a:rPr lang="en-US" dirty="0" smtClean="0"/>
              <a:t> de </a:t>
            </a:r>
            <a:r>
              <a:rPr lang="en-US" dirty="0" err="1" smtClean="0"/>
              <a:t>manera</a:t>
            </a:r>
            <a:r>
              <a:rPr lang="en-US" dirty="0" smtClean="0"/>
              <a:t> </a:t>
            </a:r>
            <a:r>
              <a:rPr lang="en-US" dirty="0" err="1" smtClean="0"/>
              <a:t>proporcional</a:t>
            </a:r>
            <a:r>
              <a:rPr lang="en-US" dirty="0" smtClean="0"/>
              <a:t> a </a:t>
            </a:r>
            <a:r>
              <a:rPr lang="en-US" dirty="0" err="1" smtClean="0"/>
              <a:t>medida</a:t>
            </a:r>
            <a:r>
              <a:rPr lang="en-US" dirty="0" smtClean="0"/>
              <a:t> que </a:t>
            </a:r>
            <a:r>
              <a:rPr lang="en-US" dirty="0" err="1" smtClean="0"/>
              <a:t>aumenta</a:t>
            </a:r>
            <a:r>
              <a:rPr lang="en-US" dirty="0" smtClean="0"/>
              <a:t> la </a:t>
            </a:r>
            <a:r>
              <a:rPr lang="en-US" dirty="0" err="1" smtClean="0"/>
              <a:t>escala</a:t>
            </a:r>
            <a:r>
              <a:rPr lang="en-US" dirty="0" smtClean="0"/>
              <a:t> digital</a:t>
            </a:r>
          </a:p>
          <a:p>
            <a:r>
              <a:rPr lang="en-US" dirty="0" smtClean="0"/>
              <a:t>Precision </a:t>
            </a:r>
            <a:r>
              <a:rPr lang="en-US" dirty="0" err="1" smtClean="0"/>
              <a:t>Absoluta</a:t>
            </a:r>
            <a:r>
              <a:rPr lang="en-US" dirty="0" smtClean="0"/>
              <a:t>: La </a:t>
            </a:r>
            <a:r>
              <a:rPr lang="en-US" dirty="0" err="1" smtClean="0"/>
              <a:t>medida</a:t>
            </a:r>
            <a:r>
              <a:rPr lang="en-US" dirty="0" smtClean="0"/>
              <a:t> de la </a:t>
            </a:r>
            <a:r>
              <a:rPr lang="en-US" dirty="0" err="1" smtClean="0"/>
              <a:t>salida</a:t>
            </a:r>
            <a:r>
              <a:rPr lang="en-US" dirty="0" smtClean="0"/>
              <a:t> del DAC con respect a </a:t>
            </a:r>
            <a:r>
              <a:rPr lang="en-US" dirty="0" err="1" smtClean="0"/>
              <a:t>su</a:t>
            </a:r>
            <a:r>
              <a:rPr lang="en-US" dirty="0" smtClean="0"/>
              <a:t> valor </a:t>
            </a:r>
            <a:r>
              <a:rPr lang="en-US" dirty="0" err="1" smtClean="0"/>
              <a:t>esperado</a:t>
            </a:r>
            <a:endParaRPr lang="en-US" dirty="0" smtClean="0"/>
          </a:p>
          <a:p>
            <a:r>
              <a:rPr lang="en-US" dirty="0" smtClean="0"/>
              <a:t>Precision </a:t>
            </a:r>
            <a:r>
              <a:rPr lang="en-US" dirty="0" err="1" smtClean="0"/>
              <a:t>Relativa</a:t>
            </a:r>
            <a:r>
              <a:rPr lang="en-US" dirty="0" smtClean="0"/>
              <a:t>:  </a:t>
            </a:r>
            <a:r>
              <a:rPr lang="en-US" dirty="0" err="1" smtClean="0"/>
              <a:t>Mide</a:t>
            </a:r>
            <a:r>
              <a:rPr lang="en-US" dirty="0" smtClean="0"/>
              <a:t> la </a:t>
            </a:r>
            <a:r>
              <a:rPr lang="en-US" dirty="0" err="1" smtClean="0"/>
              <a:t>desviacion</a:t>
            </a:r>
            <a:r>
              <a:rPr lang="en-US" dirty="0" smtClean="0"/>
              <a:t> de la </a:t>
            </a:r>
            <a:r>
              <a:rPr lang="en-US" dirty="0" err="1" smtClean="0"/>
              <a:t>salida</a:t>
            </a:r>
            <a:r>
              <a:rPr lang="en-US" dirty="0" smtClean="0"/>
              <a:t> actual a la ideal,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MC1408 </a:t>
            </a:r>
            <a:r>
              <a:rPr lang="en-US" dirty="0" err="1" smtClean="0"/>
              <a:t>es</a:t>
            </a:r>
            <a:r>
              <a:rPr lang="en-US" dirty="0" smtClean="0"/>
              <a:t> +/- ½ LSB = +/-0.195%</a:t>
            </a:r>
          </a:p>
          <a:p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Ajuste</a:t>
            </a:r>
            <a:r>
              <a:rPr lang="en-US" dirty="0" smtClean="0"/>
              <a:t>:  El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para </a:t>
            </a:r>
            <a:r>
              <a:rPr lang="en-US" dirty="0" err="1" smtClean="0"/>
              <a:t>cambio</a:t>
            </a:r>
            <a:r>
              <a:rPr lang="en-US" dirty="0" smtClean="0"/>
              <a:t> de +/- ½ LSB.  El MC1408 </a:t>
            </a:r>
            <a:r>
              <a:rPr lang="en-US" dirty="0" err="1" smtClean="0"/>
              <a:t>tiene</a:t>
            </a:r>
            <a:r>
              <a:rPr lang="en-US" dirty="0" smtClean="0"/>
              <a:t> un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ajuste</a:t>
            </a:r>
            <a:r>
              <a:rPr lang="en-US" dirty="0" smtClean="0"/>
              <a:t> a 8 bits de 300ns = 3.33 MHz,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incrementar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rango</a:t>
            </a:r>
            <a:r>
              <a:rPr lang="en-US" dirty="0" smtClean="0"/>
              <a:t> de 1.2us</a:t>
            </a:r>
          </a:p>
          <a:p>
            <a:r>
              <a:rPr lang="en-US" dirty="0" smtClean="0"/>
              <a:t>Error de </a:t>
            </a:r>
            <a:r>
              <a:rPr lang="en-US" dirty="0" err="1" smtClean="0"/>
              <a:t>ganancia</a:t>
            </a:r>
            <a:r>
              <a:rPr lang="en-US" dirty="0" smtClean="0"/>
              <a:t>:  </a:t>
            </a:r>
            <a:r>
              <a:rPr lang="en-US" dirty="0" err="1" smtClean="0"/>
              <a:t>Afecta</a:t>
            </a:r>
            <a:r>
              <a:rPr lang="en-US" dirty="0" smtClean="0"/>
              <a:t> el valor de </a:t>
            </a:r>
            <a:r>
              <a:rPr lang="en-US" dirty="0" err="1" smtClean="0"/>
              <a:t>voltaje</a:t>
            </a:r>
            <a:r>
              <a:rPr lang="en-US" dirty="0" smtClean="0"/>
              <a:t> final.  Si la </a:t>
            </a:r>
            <a:r>
              <a:rPr lang="en-US" dirty="0" err="1" smtClean="0"/>
              <a:t>ganancia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se </a:t>
            </a:r>
            <a:r>
              <a:rPr lang="en-US" dirty="0" err="1" smtClean="0"/>
              <a:t>satura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.  Si la </a:t>
            </a:r>
            <a:r>
              <a:rPr lang="en-US" dirty="0" err="1" smtClean="0"/>
              <a:t>ganacia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nunca</a:t>
            </a:r>
            <a:r>
              <a:rPr lang="en-US" dirty="0" smtClean="0"/>
              <a:t> </a:t>
            </a:r>
            <a:r>
              <a:rPr lang="en-US" dirty="0" err="1" smtClean="0"/>
              <a:t>llegará</a:t>
            </a:r>
            <a:r>
              <a:rPr lang="en-US" dirty="0" smtClean="0"/>
              <a:t> al valor </a:t>
            </a:r>
            <a:r>
              <a:rPr lang="en-US" dirty="0" err="1" smtClean="0"/>
              <a:t>deseado</a:t>
            </a:r>
            <a:r>
              <a:rPr lang="en-US" dirty="0" smtClean="0"/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273124"/>
            <a:ext cx="4373926" cy="43599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86" y="2273124"/>
            <a:ext cx="4162064" cy="43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Error de </a:t>
            </a:r>
            <a:r>
              <a:rPr lang="en-US" dirty="0" err="1" smtClean="0"/>
              <a:t>linealidad</a:t>
            </a:r>
            <a:r>
              <a:rPr lang="en-US" dirty="0" smtClean="0"/>
              <a:t>:  </a:t>
            </a:r>
            <a:r>
              <a:rPr lang="en-US" dirty="0" err="1" smtClean="0"/>
              <a:t>Cuando</a:t>
            </a:r>
            <a:r>
              <a:rPr lang="en-US" dirty="0" smtClean="0"/>
              <a:t> la </a:t>
            </a:r>
            <a:r>
              <a:rPr lang="en-US" dirty="0" err="1" smtClean="0"/>
              <a:t>salida</a:t>
            </a:r>
            <a:r>
              <a:rPr lang="en-US" dirty="0" smtClean="0"/>
              <a:t> no </a:t>
            </a:r>
            <a:r>
              <a:rPr lang="en-US" dirty="0" err="1" smtClean="0"/>
              <a:t>sigue</a:t>
            </a:r>
            <a:r>
              <a:rPr lang="en-US" dirty="0" smtClean="0"/>
              <a:t> a la entrada </a:t>
            </a:r>
            <a:r>
              <a:rPr lang="en-US" dirty="0" err="1" smtClean="0"/>
              <a:t>linealmente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linealidad</a:t>
            </a:r>
            <a:r>
              <a:rPr lang="en-US" dirty="0" smtClean="0"/>
              <a:t> </a:t>
            </a:r>
            <a:r>
              <a:rPr lang="en-US" dirty="0" err="1" smtClean="0"/>
              <a:t>Diferencial</a:t>
            </a:r>
            <a:r>
              <a:rPr lang="en-US" dirty="0" smtClean="0"/>
              <a:t>:  </a:t>
            </a:r>
            <a:r>
              <a:rPr lang="en-US" dirty="0" err="1" smtClean="0"/>
              <a:t>Mide</a:t>
            </a:r>
            <a:r>
              <a:rPr lang="en-US" dirty="0" smtClean="0"/>
              <a:t> la </a:t>
            </a:r>
            <a:r>
              <a:rPr lang="en-US" dirty="0" err="1" smtClean="0"/>
              <a:t>diferencia</a:t>
            </a:r>
            <a:r>
              <a:rPr lang="en-US" dirty="0" smtClean="0"/>
              <a:t> actual y el valor </a:t>
            </a:r>
            <a:r>
              <a:rPr lang="en-US" dirty="0" err="1" smtClean="0"/>
              <a:t>esperado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paso</a:t>
            </a:r>
            <a:r>
              <a:rPr lang="en-US" dirty="0" smtClean="0"/>
              <a:t> del DAC</a:t>
            </a:r>
          </a:p>
          <a:p>
            <a:r>
              <a:rPr lang="en-US" dirty="0" smtClean="0"/>
              <a:t>Error de </a:t>
            </a:r>
            <a:r>
              <a:rPr lang="en-US" dirty="0" err="1" smtClean="0"/>
              <a:t>desfase</a:t>
            </a:r>
            <a:r>
              <a:rPr lang="en-US" dirty="0" smtClean="0"/>
              <a:t>:  </a:t>
            </a:r>
            <a:r>
              <a:rPr lang="en-US" dirty="0" err="1" smtClean="0"/>
              <a:t>Ocurre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positva</a:t>
            </a:r>
            <a:r>
              <a:rPr lang="en-US" dirty="0" smtClean="0"/>
              <a:t> del DAC no </a:t>
            </a:r>
            <a:r>
              <a:rPr lang="en-US" dirty="0" err="1" smtClean="0"/>
              <a:t>es</a:t>
            </a:r>
            <a:r>
              <a:rPr lang="en-US" dirty="0" smtClean="0"/>
              <a:t> 0V </a:t>
            </a:r>
            <a:r>
              <a:rPr lang="en-US" dirty="0" err="1" smtClean="0"/>
              <a:t>cuando</a:t>
            </a:r>
            <a:r>
              <a:rPr lang="en-US" dirty="0" smtClean="0"/>
              <a:t> el </a:t>
            </a:r>
            <a:r>
              <a:rPr lang="en-US" dirty="0" err="1" smtClean="0"/>
              <a:t>codigo</a:t>
            </a:r>
            <a:r>
              <a:rPr lang="en-US" dirty="0" smtClean="0"/>
              <a:t> de entrada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0s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97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Convertidor</a:t>
            </a:r>
            <a:r>
              <a:rPr lang="en-US" dirty="0" smtClean="0"/>
              <a:t> Flash (o </a:t>
            </a:r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simultaneo</a:t>
            </a:r>
            <a:r>
              <a:rPr lang="en-US" dirty="0" smtClean="0"/>
              <a:t>):  Una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que </a:t>
            </a:r>
            <a:r>
              <a:rPr lang="en-US" dirty="0" err="1" smtClean="0"/>
              <a:t>usa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y un </a:t>
            </a:r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 para producer un </a:t>
            </a:r>
            <a:r>
              <a:rPr lang="en-US" dirty="0" err="1" smtClean="0"/>
              <a:t>codigo</a:t>
            </a:r>
            <a:r>
              <a:rPr lang="en-US" dirty="0" smtClean="0"/>
              <a:t> digital</a:t>
            </a:r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</a:t>
            </a:r>
            <a:r>
              <a:rPr lang="en-US" dirty="0" err="1" smtClean="0"/>
              <a:t>codificador</a:t>
            </a:r>
            <a:r>
              <a:rPr lang="en-US" dirty="0" smtClean="0"/>
              <a:t>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correspondiente</a:t>
            </a:r>
            <a:r>
              <a:rPr lang="en-US" dirty="0" smtClean="0"/>
              <a:t> a la mas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prioridad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</p:txBody>
      </p:sp>
      <p:pic>
        <p:nvPicPr>
          <p:cNvPr id="4098" name="Picture 2" descr="Image result for flash converter 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1853248"/>
            <a:ext cx="4832350" cy="450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4" y="2011180"/>
            <a:ext cx="4759437" cy="41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Aproximaciones</a:t>
            </a:r>
            <a:r>
              <a:rPr lang="en-US" dirty="0" smtClean="0"/>
              <a:t> </a:t>
            </a:r>
            <a:r>
              <a:rPr lang="en-US" dirty="0" err="1" smtClean="0"/>
              <a:t>Sucesivas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endParaRPr lang="en-US" dirty="0" smtClean="0"/>
          </a:p>
          <a:p>
            <a:pPr lvl="1"/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busqueda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endParaRPr lang="en-US" dirty="0" smtClean="0"/>
          </a:p>
          <a:p>
            <a:pPr lvl="1"/>
            <a:r>
              <a:rPr lang="en-US" dirty="0" smtClean="0"/>
              <a:t>El valor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convertido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rango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Ejemplo</a:t>
            </a:r>
            <a:r>
              <a:rPr lang="en-US" dirty="0" smtClean="0"/>
              <a:t>, </a:t>
            </a:r>
            <a:r>
              <a:rPr lang="en-US" dirty="0" err="1" smtClean="0"/>
              <a:t>convertir</a:t>
            </a:r>
            <a:r>
              <a:rPr lang="en-US" dirty="0" smtClean="0"/>
              <a:t> el valor de 44 a </a:t>
            </a:r>
            <a:r>
              <a:rPr lang="en-US" dirty="0" err="1" smtClean="0"/>
              <a:t>rago</a:t>
            </a:r>
            <a:r>
              <a:rPr lang="en-US" dirty="0" smtClean="0"/>
              <a:t> </a:t>
            </a:r>
            <a:r>
              <a:rPr lang="en-US" dirty="0" err="1" smtClean="0"/>
              <a:t>digita</a:t>
            </a:r>
            <a:endParaRPr lang="en-US" dirty="0" smtClean="0"/>
          </a:p>
          <a:p>
            <a:r>
              <a:rPr lang="en-US" dirty="0" smtClean="0"/>
              <a:t>x &gt;= 128.  No, 128 &gt; x &gt;=0; </a:t>
            </a:r>
            <a:r>
              <a:rPr lang="en-US" dirty="0" err="1" smtClean="0"/>
              <a:t>Rango</a:t>
            </a:r>
            <a:r>
              <a:rPr lang="en-US" dirty="0" smtClean="0"/>
              <a:t> = 0-63, 64-127</a:t>
            </a:r>
          </a:p>
          <a:p>
            <a:r>
              <a:rPr lang="en-US" dirty="0"/>
              <a:t>x &gt;= </a:t>
            </a:r>
            <a:r>
              <a:rPr lang="en-US" dirty="0" smtClean="0"/>
              <a:t>64.  </a:t>
            </a:r>
            <a:r>
              <a:rPr lang="en-US" dirty="0"/>
              <a:t>No, </a:t>
            </a:r>
            <a:r>
              <a:rPr lang="en-US" dirty="0" smtClean="0"/>
              <a:t>64 </a:t>
            </a:r>
            <a:r>
              <a:rPr lang="en-US" dirty="0"/>
              <a:t>&gt; x </a:t>
            </a:r>
            <a:r>
              <a:rPr lang="en-US" dirty="0" smtClean="0"/>
              <a:t>&gt;= 0; </a:t>
            </a:r>
            <a:r>
              <a:rPr lang="en-US" dirty="0" err="1" smtClean="0"/>
              <a:t>Rango</a:t>
            </a:r>
            <a:r>
              <a:rPr lang="en-US" dirty="0" smtClean="0"/>
              <a:t> = 0-32, 32-63</a:t>
            </a:r>
          </a:p>
          <a:p>
            <a:r>
              <a:rPr lang="en-US" dirty="0" smtClean="0"/>
              <a:t>x &gt;= 32.  Si.  64 &gt; x &gt;= 32.  </a:t>
            </a:r>
            <a:r>
              <a:rPr lang="en-US" dirty="0" err="1" smtClean="0"/>
              <a:t>Rango</a:t>
            </a:r>
            <a:r>
              <a:rPr lang="en-US" dirty="0" smtClean="0"/>
              <a:t> = 32-47, 48-63</a:t>
            </a:r>
          </a:p>
          <a:p>
            <a:r>
              <a:rPr lang="en-US" dirty="0" smtClean="0"/>
              <a:t>x &gt;= 48, No. 48 &gt; x &gt;= 32.  </a:t>
            </a:r>
            <a:r>
              <a:rPr lang="en-US" dirty="0" err="1" smtClean="0"/>
              <a:t>Rango</a:t>
            </a:r>
            <a:r>
              <a:rPr lang="en-US" dirty="0" smtClean="0"/>
              <a:t> = 32-39, 40-47</a:t>
            </a:r>
          </a:p>
          <a:p>
            <a:r>
              <a:rPr lang="en-US" dirty="0" smtClean="0"/>
              <a:t>x &gt;= 40, Si. 48 &gt; x &gt;= 40.  </a:t>
            </a:r>
            <a:r>
              <a:rPr lang="en-US" dirty="0" err="1" smtClean="0"/>
              <a:t>Rango</a:t>
            </a:r>
            <a:r>
              <a:rPr lang="en-US" dirty="0" smtClean="0"/>
              <a:t> = 40-43, 44-47</a:t>
            </a:r>
          </a:p>
          <a:p>
            <a:r>
              <a:rPr lang="en-US" dirty="0" smtClean="0"/>
              <a:t>x &gt;= 44, </a:t>
            </a:r>
            <a:r>
              <a:rPr lang="en-US" dirty="0" err="1" smtClean="0"/>
              <a:t>Sí</a:t>
            </a:r>
            <a:r>
              <a:rPr lang="en-US" dirty="0" smtClean="0"/>
              <a:t>, 48 &gt; x &gt;= 44.  </a:t>
            </a:r>
            <a:r>
              <a:rPr lang="en-US" dirty="0" err="1" smtClean="0"/>
              <a:t>Rango</a:t>
            </a:r>
            <a:r>
              <a:rPr lang="en-US" dirty="0" smtClean="0"/>
              <a:t> = 44-45, 46-47</a:t>
            </a:r>
          </a:p>
          <a:p>
            <a:r>
              <a:rPr lang="en-US" dirty="0" smtClean="0"/>
              <a:t>x &gt;= 46, No. </a:t>
            </a:r>
            <a:r>
              <a:rPr lang="en-US" dirty="0" err="1" smtClean="0"/>
              <a:t>Rango</a:t>
            </a:r>
            <a:r>
              <a:rPr lang="en-US" dirty="0" smtClean="0"/>
              <a:t> = 44-45</a:t>
            </a:r>
          </a:p>
          <a:p>
            <a:r>
              <a:rPr lang="en-US" dirty="0" smtClean="0"/>
              <a:t>x &gt;=45. No. x = 44 </a:t>
            </a:r>
          </a:p>
          <a:p>
            <a:endParaRPr lang="en-US" dirty="0"/>
          </a:p>
        </p:txBody>
      </p:sp>
      <p:pic>
        <p:nvPicPr>
          <p:cNvPr id="10244" name="Picture 4" descr="Image result for SAR 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07" y="3295650"/>
            <a:ext cx="4039398" cy="3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Aproximaciones</a:t>
            </a:r>
            <a:r>
              <a:rPr lang="en-US" dirty="0" smtClean="0"/>
              <a:t> </a:t>
            </a:r>
            <a:r>
              <a:rPr lang="en-US" dirty="0" err="1" smtClean="0"/>
              <a:t>Sucesivas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Debajo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dirty="0" smtClean="0"/>
              <a:t> la table de un ADC de 8 bits SAR </a:t>
            </a:r>
            <a:r>
              <a:rPr lang="en-US" dirty="0" err="1" smtClean="0"/>
              <a:t>Vref</a:t>
            </a:r>
            <a:r>
              <a:rPr lang="en-US" dirty="0" smtClean="0"/>
              <a:t> = 12V para Vin = 9.5V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4" y="3543300"/>
            <a:ext cx="8921829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smtClean="0"/>
              <a:t>ADC “Dual Slope”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de: Vin/RC</a:t>
            </a:r>
            <a:endParaRPr lang="en-US" dirty="0"/>
          </a:p>
          <a:p>
            <a:r>
              <a:rPr lang="en-US" dirty="0" err="1" smtClean="0"/>
              <a:t>Integrador</a:t>
            </a:r>
            <a:r>
              <a:rPr lang="en-US" dirty="0" smtClean="0"/>
              <a:t>:  Un </a:t>
            </a:r>
            <a:r>
              <a:rPr lang="en-US" dirty="0" err="1" smtClean="0"/>
              <a:t>circuto</a:t>
            </a:r>
            <a:r>
              <a:rPr lang="en-US" dirty="0" smtClean="0"/>
              <a:t> </a:t>
            </a:r>
            <a:r>
              <a:rPr lang="en-US" dirty="0" err="1" smtClean="0"/>
              <a:t>cuya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</a:t>
            </a:r>
            <a:r>
              <a:rPr lang="en-US" dirty="0" err="1" smtClean="0"/>
              <a:t>acumulado</a:t>
            </a:r>
            <a:r>
              <a:rPr lang="en-US" dirty="0" smtClean="0"/>
              <a:t> de la entrada </a:t>
            </a:r>
            <a:r>
              <a:rPr lang="en-US" dirty="0" err="1" smtClean="0"/>
              <a:t>previa</a:t>
            </a:r>
            <a:r>
              <a:rPr lang="en-US" dirty="0" smtClean="0"/>
              <a:t>.  La </a:t>
            </a:r>
            <a:r>
              <a:rPr lang="en-US" dirty="0" err="1" smtClean="0"/>
              <a:t>salida</a:t>
            </a:r>
            <a:r>
              <a:rPr lang="en-US" dirty="0" smtClean="0"/>
              <a:t> del </a:t>
            </a:r>
            <a:r>
              <a:rPr lang="en-US" dirty="0" err="1" smtClean="0"/>
              <a:t>integrador</a:t>
            </a:r>
            <a:r>
              <a:rPr lang="en-US" dirty="0" smtClean="0"/>
              <a:t> cambia </a:t>
            </a:r>
            <a:r>
              <a:rPr lang="en-US" dirty="0" err="1" smtClean="0"/>
              <a:t>linealmente</a:t>
            </a:r>
            <a:r>
              <a:rPr lang="en-US" dirty="0" smtClean="0"/>
              <a:t> con el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el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constante</a:t>
            </a:r>
            <a:endParaRPr lang="en-US" dirty="0" smtClean="0"/>
          </a:p>
          <a:p>
            <a:r>
              <a:rPr lang="en-US" dirty="0" smtClean="0"/>
              <a:t>ADC Dual Slope:  ADC </a:t>
            </a:r>
            <a:r>
              <a:rPr lang="en-US" dirty="0" err="1" smtClean="0"/>
              <a:t>Integrador</a:t>
            </a:r>
            <a:r>
              <a:rPr lang="en-US" dirty="0" smtClean="0"/>
              <a:t>.  El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deriva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que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conversion la </a:t>
            </a:r>
            <a:r>
              <a:rPr lang="en-US" dirty="0" err="1" smtClean="0"/>
              <a:t>salida</a:t>
            </a:r>
            <a:r>
              <a:rPr lang="en-US" dirty="0" smtClean="0"/>
              <a:t> cambia </a:t>
            </a:r>
            <a:r>
              <a:rPr lang="en-US" dirty="0" err="1" smtClean="0"/>
              <a:t>linealmente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r>
              <a:rPr lang="en-US" dirty="0" smtClean="0"/>
              <a:t>, con dos </a:t>
            </a:r>
            <a:r>
              <a:rPr lang="en-US" dirty="0" err="1" smtClean="0"/>
              <a:t>pendientes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endParaRPr lang="en-US" dirty="0" smtClean="0"/>
          </a:p>
        </p:txBody>
      </p:sp>
      <p:pic>
        <p:nvPicPr>
          <p:cNvPr id="11266" name="Picture 2" descr="Image result for integrator op 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2" y="4386262"/>
            <a:ext cx="3810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4386262"/>
            <a:ext cx="1357885" cy="4714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857750"/>
            <a:ext cx="1339144" cy="495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5353049"/>
            <a:ext cx="1339144" cy="5901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908" y="4305299"/>
            <a:ext cx="1302192" cy="19098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065" y="4304016"/>
            <a:ext cx="2050868" cy="5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smtClean="0"/>
              <a:t>ADC “Dual Slope”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Dibujar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ADC DS </a:t>
            </a:r>
            <a:r>
              <a:rPr lang="en-US" dirty="0" err="1" smtClean="0"/>
              <a:t>tiene</a:t>
            </a:r>
            <a:r>
              <a:rPr lang="en-US" dirty="0" smtClean="0"/>
              <a:t> C = 0.025uF y R = 10k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V’(t) = Vo(t) + V(t-1)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266" name="Picture 2" descr="Image result for integrator op 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12" y="1152983"/>
            <a:ext cx="3810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381" y="1378858"/>
            <a:ext cx="2050868" cy="5537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12" y="3546630"/>
            <a:ext cx="3563100" cy="21683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211" y="3546630"/>
            <a:ext cx="4229940" cy="21562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350" y="3546630"/>
            <a:ext cx="1990725" cy="10382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193" y="4871210"/>
            <a:ext cx="1790700" cy="6191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050" y="5724760"/>
            <a:ext cx="21240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4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</a:t>
            </a:r>
            <a:r>
              <a:rPr lang="en-US" dirty="0" err="1" smtClean="0"/>
              <a:t>Retención</a:t>
            </a:r>
            <a:r>
              <a:rPr lang="en-US" dirty="0" smtClean="0"/>
              <a:t>:  Un </a:t>
            </a:r>
            <a:r>
              <a:rPr lang="en-US" dirty="0" err="1" smtClean="0"/>
              <a:t>cirucuito</a:t>
            </a:r>
            <a:r>
              <a:rPr lang="en-US" dirty="0" smtClean="0"/>
              <a:t> que </a:t>
            </a:r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r>
              <a:rPr lang="en-US" dirty="0" smtClean="0"/>
              <a:t> de la </a:t>
            </a:r>
            <a:r>
              <a:rPr lang="en-US" dirty="0" err="1" smtClean="0"/>
              <a:t>señal</a:t>
            </a:r>
            <a:r>
              <a:rPr lang="en-US" dirty="0" smtClean="0"/>
              <a:t> analogical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periodos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y lo </a:t>
            </a:r>
            <a:r>
              <a:rPr lang="en-US" dirty="0" err="1" smtClean="0"/>
              <a:t>convierte</a:t>
            </a:r>
            <a:r>
              <a:rPr lang="en-US" dirty="0" smtClean="0"/>
              <a:t> a digital,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retiene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3101069"/>
            <a:ext cx="4113068" cy="1809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158" y="3101068"/>
            <a:ext cx="5143201" cy="29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  <a:p>
            <a:r>
              <a:rPr lang="en-US" dirty="0" err="1" smtClean="0"/>
              <a:t>Teorema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:  Un </a:t>
            </a:r>
            <a:r>
              <a:rPr lang="en-US" dirty="0" err="1" smtClean="0"/>
              <a:t>teorema</a:t>
            </a:r>
            <a:r>
              <a:rPr lang="en-US" dirty="0" smtClean="0"/>
              <a:t> que </a:t>
            </a:r>
            <a:r>
              <a:rPr lang="en-US" dirty="0" err="1" smtClean="0"/>
              <a:t>demuestra</a:t>
            </a:r>
            <a:r>
              <a:rPr lang="en-US" dirty="0" smtClean="0"/>
              <a:t> que para preserver </a:t>
            </a:r>
            <a:r>
              <a:rPr lang="en-US" dirty="0" err="1" smtClean="0"/>
              <a:t>informaci´pon</a:t>
            </a:r>
            <a:r>
              <a:rPr lang="en-US" dirty="0" smtClean="0"/>
              <a:t> de 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rata minima del </a:t>
            </a:r>
            <a:r>
              <a:rPr lang="en-US" dirty="0" err="1" smtClean="0"/>
              <a:t>dobe</a:t>
            </a:r>
            <a:r>
              <a:rPr lang="en-US" dirty="0" smtClean="0"/>
              <a:t> de la </a:t>
            </a:r>
            <a:r>
              <a:rPr lang="en-US" dirty="0" err="1" smtClean="0"/>
              <a:t>frecuencia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Aliasing:  Un </a:t>
            </a:r>
            <a:r>
              <a:rPr lang="en-US" dirty="0" err="1" smtClean="0"/>
              <a:t>fenómeno</a:t>
            </a:r>
            <a:r>
              <a:rPr lang="en-US" dirty="0" smtClean="0"/>
              <a:t> que produce un </a:t>
            </a:r>
            <a:r>
              <a:rPr lang="en-US" dirty="0" err="1" smtClean="0"/>
              <a:t>componente</a:t>
            </a:r>
            <a:r>
              <a:rPr lang="en-US" dirty="0" smtClean="0"/>
              <a:t> de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frecuencia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la </a:t>
            </a:r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endParaRPr lang="en-US" dirty="0" smtClean="0"/>
          </a:p>
          <a:p>
            <a:r>
              <a:rPr lang="en-US" dirty="0" err="1" smtClean="0"/>
              <a:t>Filtro</a:t>
            </a:r>
            <a:r>
              <a:rPr lang="en-US" dirty="0" smtClean="0"/>
              <a:t> Anti-Aliasing:  Un </a:t>
            </a:r>
            <a:r>
              <a:rPr lang="en-US" dirty="0" err="1" smtClean="0"/>
              <a:t>filtro</a:t>
            </a:r>
            <a:r>
              <a:rPr lang="en-US" dirty="0" smtClean="0"/>
              <a:t> de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que </a:t>
            </a:r>
            <a:r>
              <a:rPr lang="en-US" dirty="0" err="1" smtClean="0"/>
              <a:t>trata</a:t>
            </a:r>
            <a:r>
              <a:rPr lang="en-US" dirty="0" smtClean="0"/>
              <a:t> de </a:t>
            </a:r>
            <a:r>
              <a:rPr lang="en-US" dirty="0" err="1" smtClean="0"/>
              <a:t>llevar</a:t>
            </a:r>
            <a:r>
              <a:rPr lang="en-US" dirty="0" smtClean="0"/>
              <a:t> a la </a:t>
            </a:r>
            <a:r>
              <a:rPr lang="en-US" dirty="0" err="1" smtClean="0"/>
              <a:t>frecuencia</a:t>
            </a:r>
            <a:r>
              <a:rPr lang="en-US" dirty="0" smtClean="0"/>
              <a:t> minima de </a:t>
            </a:r>
            <a:r>
              <a:rPr lang="en-US" dirty="0" err="1" smtClean="0"/>
              <a:t>muestreo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para </a:t>
            </a:r>
            <a:r>
              <a:rPr lang="en-US" dirty="0" err="1" smtClean="0"/>
              <a:t>prevenir</a:t>
            </a:r>
            <a:r>
              <a:rPr lang="en-US" dirty="0" smtClean="0"/>
              <a:t> aliasing </a:t>
            </a:r>
            <a:r>
              <a:rPr lang="en-US" dirty="0" err="1" smtClean="0"/>
              <a:t>en</a:t>
            </a:r>
            <a:r>
              <a:rPr lang="en-US" dirty="0" smtClean="0"/>
              <a:t> el ADC</a:t>
            </a:r>
          </a:p>
        </p:txBody>
      </p:sp>
    </p:spTree>
    <p:extLst>
      <p:ext uri="{BB962C8B-B14F-4D97-AF65-F5344CB8AC3E}">
        <p14:creationId xmlns:p14="http://schemas.microsoft.com/office/powerpoint/2010/main" val="1521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64" y="2779388"/>
            <a:ext cx="7529513" cy="38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4" y="2676616"/>
            <a:ext cx="7753350" cy="4051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1167396"/>
            <a:ext cx="3823038" cy="21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 de </a:t>
            </a:r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obtiene</a:t>
            </a:r>
            <a:r>
              <a:rPr lang="en-US" dirty="0" smtClean="0"/>
              <a:t> y digitalize data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09664"/>
            <a:ext cx="4914948" cy="35233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754552"/>
            <a:ext cx="3369427" cy="38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Red de </a:t>
            </a:r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obtiene</a:t>
            </a:r>
            <a:r>
              <a:rPr lang="en-US" dirty="0" smtClean="0"/>
              <a:t> y digitalize data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657226"/>
            <a:ext cx="3968638" cy="40414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193496"/>
            <a:ext cx="5744317" cy="29815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105" y="5286416"/>
            <a:ext cx="2212295" cy="13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smtClean="0"/>
              <a:t>: 4ch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8" y="1152983"/>
            <a:ext cx="6196669" cy="5480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5" y="2079123"/>
            <a:ext cx="2781488" cy="23149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5" y="4350352"/>
            <a:ext cx="3817732" cy="24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10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1797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!(!A + !B + !C + </a:t>
            </a:r>
            <a:r>
              <a:rPr lang="es-PA" smtClean="0"/>
              <a:t>!D)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55%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6926</TotalTime>
  <Words>19335</Words>
  <Application>Microsoft Office PowerPoint</Application>
  <PresentationFormat>Panorámica</PresentationFormat>
  <Paragraphs>2738</Paragraphs>
  <Slides>444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444</vt:i4>
      </vt:variant>
    </vt:vector>
  </HeadingPairs>
  <TitlesOfParts>
    <vt:vector size="448" baseType="lpstr">
      <vt:lpstr>Arial</vt:lpstr>
      <vt:lpstr>Century Gothic</vt:lpstr>
      <vt:lpstr>Wingdings 3</vt:lpstr>
      <vt:lpstr>Ion</vt:lpstr>
      <vt:lpstr>DISEÑO DE SISTEMAS DIGITALES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Presentación de PowerPoint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Presentación de PowerPoint</vt:lpstr>
      <vt:lpstr>Aritmética Digital</vt:lpstr>
      <vt:lpstr>Aritmética Digital – Aritmética Binaria sin Signo - Adición</vt:lpstr>
      <vt:lpstr>Aritmética Digital – Aritmética Binaria sin Signo – Adición</vt:lpstr>
      <vt:lpstr>Aritmética Digital – Aritmética Binaria sin Signo - Adición</vt:lpstr>
      <vt:lpstr>Aritmética Digital – Aritmética Binaria sin Signo - Adición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Sumador BCD</vt:lpstr>
      <vt:lpstr>Aritmética Digital – Sumador BCD</vt:lpstr>
      <vt:lpstr>Aritmética Digital – Sumador BCD</vt:lpstr>
      <vt:lpstr>Aritmética Digital – Sumador BCD</vt:lpstr>
      <vt:lpstr>Presentación de PowerPoint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Presentación de PowerPoint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Presentación de PowerPoint</vt:lpstr>
      <vt:lpstr>Máquinas de Estado</vt:lpstr>
      <vt:lpstr>Máquinas de Estado</vt:lpstr>
      <vt:lpstr>Máquinas de Estado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Controlador de Tráfico de Luces</vt:lpstr>
      <vt:lpstr>Controlador de Tráfico de Luces</vt:lpstr>
      <vt:lpstr>Controlador de Tráfico de Luces</vt:lpstr>
      <vt:lpstr>Controlador de Tráfico de Luces</vt:lpstr>
      <vt:lpstr>Presentación de PowerPoint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488</cp:revision>
  <cp:lastPrinted>2019-02-19T17:02:12Z</cp:lastPrinted>
  <dcterms:created xsi:type="dcterms:W3CDTF">2018-02-28T08:20:25Z</dcterms:created>
  <dcterms:modified xsi:type="dcterms:W3CDTF">2019-11-08T01:07:14Z</dcterms:modified>
</cp:coreProperties>
</file>